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906000" cy="6858000" type="A4"/>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CCFFFF"/>
    <a:srgbClr val="66FFFF"/>
    <a:srgbClr val="008080"/>
    <a:srgbClr val="FFFFFF"/>
    <a:srgbClr val="666699"/>
    <a:srgbClr val="893789"/>
    <a:srgbClr val="FFFF66"/>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69" autoAdjust="0"/>
    <p:restoredTop sz="94660"/>
  </p:normalViewPr>
  <p:slideViewPr>
    <p:cSldViewPr snapToGrid="0">
      <p:cViewPr varScale="1">
        <p:scale>
          <a:sx n="71" d="100"/>
          <a:sy n="71" d="100"/>
        </p:scale>
        <p:origin x="96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sk-SK" smtClean="0"/>
              <a:t>Upravte štýly predlohy textu</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smtClean="0"/>
              <a:t>Upravte štýl predlohy podnadpisov</a:t>
            </a:r>
            <a:endParaRPr lang="en-US" dirty="0"/>
          </a:p>
        </p:txBody>
      </p:sp>
      <p:sp>
        <p:nvSpPr>
          <p:cNvPr id="4" name="Date Placeholder 3"/>
          <p:cNvSpPr>
            <a:spLocks noGrp="1"/>
          </p:cNvSpPr>
          <p:nvPr>
            <p:ph type="dt" sz="half" idx="10"/>
          </p:nvPr>
        </p:nvSpPr>
        <p:spPr/>
        <p:txBody>
          <a:bodyPr/>
          <a:lstStyle/>
          <a:p>
            <a:fld id="{0E5D094A-8713-4E70-9CFE-C938EDFED89F}" type="datetimeFigureOut">
              <a:rPr lang="sk-SK" smtClean="0"/>
              <a:t>19.6.2017</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DE212358-147A-4319-90B9-D558E428522F}" type="slidenum">
              <a:rPr lang="sk-SK" smtClean="0"/>
              <a:t>‹#›</a:t>
            </a:fld>
            <a:endParaRPr lang="sk-SK"/>
          </a:p>
        </p:txBody>
      </p:sp>
    </p:spTree>
    <p:extLst>
      <p:ext uri="{BB962C8B-B14F-4D97-AF65-F5344CB8AC3E}">
        <p14:creationId xmlns:p14="http://schemas.microsoft.com/office/powerpoint/2010/main" val="1464537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Vertical Text Placeholder 2"/>
          <p:cNvSpPr>
            <a:spLocks noGrp="1"/>
          </p:cNvSpPr>
          <p:nvPr>
            <p:ph type="body" orient="vert" idx="1"/>
          </p:nvPr>
        </p:nvSpPr>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0E5D094A-8713-4E70-9CFE-C938EDFED89F}" type="datetimeFigureOut">
              <a:rPr lang="sk-SK" smtClean="0"/>
              <a:t>19.6.2017</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DE212358-147A-4319-90B9-D558E428522F}" type="slidenum">
              <a:rPr lang="sk-SK" smtClean="0"/>
              <a:t>‹#›</a:t>
            </a:fld>
            <a:endParaRPr lang="sk-SK"/>
          </a:p>
        </p:txBody>
      </p:sp>
    </p:spTree>
    <p:extLst>
      <p:ext uri="{BB962C8B-B14F-4D97-AF65-F5344CB8AC3E}">
        <p14:creationId xmlns:p14="http://schemas.microsoft.com/office/powerpoint/2010/main" val="518705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sk-SK" smtClean="0"/>
              <a:t>Upravte štýly predlohy textu</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0E5D094A-8713-4E70-9CFE-C938EDFED89F}" type="datetimeFigureOut">
              <a:rPr lang="sk-SK" smtClean="0"/>
              <a:t>19.6.2017</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DE212358-147A-4319-90B9-D558E428522F}" type="slidenum">
              <a:rPr lang="sk-SK" smtClean="0"/>
              <a:t>‹#›</a:t>
            </a:fld>
            <a:endParaRPr lang="sk-SK"/>
          </a:p>
        </p:txBody>
      </p:sp>
    </p:spTree>
    <p:extLst>
      <p:ext uri="{BB962C8B-B14F-4D97-AF65-F5344CB8AC3E}">
        <p14:creationId xmlns:p14="http://schemas.microsoft.com/office/powerpoint/2010/main" val="2400033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idx="1"/>
          </p:nvPr>
        </p:nvSpPr>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0E5D094A-8713-4E70-9CFE-C938EDFED89F}" type="datetimeFigureOut">
              <a:rPr lang="sk-SK" smtClean="0"/>
              <a:t>19.6.2017</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DE212358-147A-4319-90B9-D558E428522F}" type="slidenum">
              <a:rPr lang="sk-SK" smtClean="0"/>
              <a:t>‹#›</a:t>
            </a:fld>
            <a:endParaRPr lang="sk-SK"/>
          </a:p>
        </p:txBody>
      </p:sp>
    </p:spTree>
    <p:extLst>
      <p:ext uri="{BB962C8B-B14F-4D97-AF65-F5344CB8AC3E}">
        <p14:creationId xmlns:p14="http://schemas.microsoft.com/office/powerpoint/2010/main" val="1910509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sk-SK" smtClean="0"/>
              <a:t>Upravte štýly predlohy textu</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smtClean="0"/>
              <a:t>Upravte štýl predlohy textu.</a:t>
            </a:r>
          </a:p>
        </p:txBody>
      </p:sp>
      <p:sp>
        <p:nvSpPr>
          <p:cNvPr id="4" name="Date Placeholder 3"/>
          <p:cNvSpPr>
            <a:spLocks noGrp="1"/>
          </p:cNvSpPr>
          <p:nvPr>
            <p:ph type="dt" sz="half" idx="10"/>
          </p:nvPr>
        </p:nvSpPr>
        <p:spPr/>
        <p:txBody>
          <a:bodyPr/>
          <a:lstStyle/>
          <a:p>
            <a:fld id="{0E5D094A-8713-4E70-9CFE-C938EDFED89F}" type="datetimeFigureOut">
              <a:rPr lang="sk-SK" smtClean="0"/>
              <a:t>19.6.2017</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DE212358-147A-4319-90B9-D558E428522F}" type="slidenum">
              <a:rPr lang="sk-SK" smtClean="0"/>
              <a:t>‹#›</a:t>
            </a:fld>
            <a:endParaRPr lang="sk-SK"/>
          </a:p>
        </p:txBody>
      </p:sp>
    </p:spTree>
    <p:extLst>
      <p:ext uri="{BB962C8B-B14F-4D97-AF65-F5344CB8AC3E}">
        <p14:creationId xmlns:p14="http://schemas.microsoft.com/office/powerpoint/2010/main" val="3502709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Date Placeholder 4"/>
          <p:cNvSpPr>
            <a:spLocks noGrp="1"/>
          </p:cNvSpPr>
          <p:nvPr>
            <p:ph type="dt" sz="half" idx="10"/>
          </p:nvPr>
        </p:nvSpPr>
        <p:spPr/>
        <p:txBody>
          <a:bodyPr/>
          <a:lstStyle/>
          <a:p>
            <a:fld id="{0E5D094A-8713-4E70-9CFE-C938EDFED89F}" type="datetimeFigureOut">
              <a:rPr lang="sk-SK" smtClean="0"/>
              <a:t>19.6.2017</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DE212358-147A-4319-90B9-D558E428522F}" type="slidenum">
              <a:rPr lang="sk-SK" smtClean="0"/>
              <a:t>‹#›</a:t>
            </a:fld>
            <a:endParaRPr lang="sk-SK"/>
          </a:p>
        </p:txBody>
      </p:sp>
    </p:spTree>
    <p:extLst>
      <p:ext uri="{BB962C8B-B14F-4D97-AF65-F5344CB8AC3E}">
        <p14:creationId xmlns:p14="http://schemas.microsoft.com/office/powerpoint/2010/main" val="2889952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sk-SK" smtClean="0"/>
              <a:t>Upravte štýly predlohy textu</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4" name="Content Placeholder 3"/>
          <p:cNvSpPr>
            <a:spLocks noGrp="1"/>
          </p:cNvSpPr>
          <p:nvPr>
            <p:ph sz="half" idx="2"/>
          </p:nvPr>
        </p:nvSpPr>
        <p:spPr>
          <a:xfrm>
            <a:off x="682329" y="2505075"/>
            <a:ext cx="4190702" cy="368458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6" name="Content Placeholder 5"/>
          <p:cNvSpPr>
            <a:spLocks noGrp="1"/>
          </p:cNvSpPr>
          <p:nvPr>
            <p:ph sz="quarter" idx="4"/>
          </p:nvPr>
        </p:nvSpPr>
        <p:spPr>
          <a:xfrm>
            <a:off x="5014913" y="2505075"/>
            <a:ext cx="4211340" cy="368458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7" name="Date Placeholder 6"/>
          <p:cNvSpPr>
            <a:spLocks noGrp="1"/>
          </p:cNvSpPr>
          <p:nvPr>
            <p:ph type="dt" sz="half" idx="10"/>
          </p:nvPr>
        </p:nvSpPr>
        <p:spPr/>
        <p:txBody>
          <a:bodyPr/>
          <a:lstStyle/>
          <a:p>
            <a:fld id="{0E5D094A-8713-4E70-9CFE-C938EDFED89F}" type="datetimeFigureOut">
              <a:rPr lang="sk-SK" smtClean="0"/>
              <a:t>19.6.2017</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DE212358-147A-4319-90B9-D558E428522F}" type="slidenum">
              <a:rPr lang="sk-SK" smtClean="0"/>
              <a:t>‹#›</a:t>
            </a:fld>
            <a:endParaRPr lang="sk-SK"/>
          </a:p>
        </p:txBody>
      </p:sp>
    </p:spTree>
    <p:extLst>
      <p:ext uri="{BB962C8B-B14F-4D97-AF65-F5344CB8AC3E}">
        <p14:creationId xmlns:p14="http://schemas.microsoft.com/office/powerpoint/2010/main" val="2835758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Date Placeholder 2"/>
          <p:cNvSpPr>
            <a:spLocks noGrp="1"/>
          </p:cNvSpPr>
          <p:nvPr>
            <p:ph type="dt" sz="half" idx="10"/>
          </p:nvPr>
        </p:nvSpPr>
        <p:spPr/>
        <p:txBody>
          <a:bodyPr/>
          <a:lstStyle/>
          <a:p>
            <a:fld id="{0E5D094A-8713-4E70-9CFE-C938EDFED89F}" type="datetimeFigureOut">
              <a:rPr lang="sk-SK" smtClean="0"/>
              <a:t>19.6.2017</a:t>
            </a:fld>
            <a:endParaRPr lang="sk-SK"/>
          </a:p>
        </p:txBody>
      </p:sp>
      <p:sp>
        <p:nvSpPr>
          <p:cNvPr id="4" name="Footer Placeholder 3"/>
          <p:cNvSpPr>
            <a:spLocks noGrp="1"/>
          </p:cNvSpPr>
          <p:nvPr>
            <p:ph type="ftr" sz="quarter" idx="11"/>
          </p:nvPr>
        </p:nvSpPr>
        <p:spPr/>
        <p:txBody>
          <a:bodyPr/>
          <a:lstStyle/>
          <a:p>
            <a:endParaRPr lang="sk-SK"/>
          </a:p>
        </p:txBody>
      </p:sp>
      <p:sp>
        <p:nvSpPr>
          <p:cNvPr id="5" name="Slide Number Placeholder 4"/>
          <p:cNvSpPr>
            <a:spLocks noGrp="1"/>
          </p:cNvSpPr>
          <p:nvPr>
            <p:ph type="sldNum" sz="quarter" idx="12"/>
          </p:nvPr>
        </p:nvSpPr>
        <p:spPr/>
        <p:txBody>
          <a:bodyPr/>
          <a:lstStyle/>
          <a:p>
            <a:fld id="{DE212358-147A-4319-90B9-D558E428522F}" type="slidenum">
              <a:rPr lang="sk-SK" smtClean="0"/>
              <a:t>‹#›</a:t>
            </a:fld>
            <a:endParaRPr lang="sk-SK"/>
          </a:p>
        </p:txBody>
      </p:sp>
    </p:spTree>
    <p:extLst>
      <p:ext uri="{BB962C8B-B14F-4D97-AF65-F5344CB8AC3E}">
        <p14:creationId xmlns:p14="http://schemas.microsoft.com/office/powerpoint/2010/main" val="282917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5D094A-8713-4E70-9CFE-C938EDFED89F}" type="datetimeFigureOut">
              <a:rPr lang="sk-SK" smtClean="0"/>
              <a:t>19.6.2017</a:t>
            </a:fld>
            <a:endParaRPr lang="sk-SK"/>
          </a:p>
        </p:txBody>
      </p:sp>
      <p:sp>
        <p:nvSpPr>
          <p:cNvPr id="3" name="Footer Placeholder 2"/>
          <p:cNvSpPr>
            <a:spLocks noGrp="1"/>
          </p:cNvSpPr>
          <p:nvPr>
            <p:ph type="ftr" sz="quarter" idx="11"/>
          </p:nvPr>
        </p:nvSpPr>
        <p:spPr/>
        <p:txBody>
          <a:bodyPr/>
          <a:lstStyle/>
          <a:p>
            <a:endParaRPr lang="sk-SK"/>
          </a:p>
        </p:txBody>
      </p:sp>
      <p:sp>
        <p:nvSpPr>
          <p:cNvPr id="4" name="Slide Number Placeholder 3"/>
          <p:cNvSpPr>
            <a:spLocks noGrp="1"/>
          </p:cNvSpPr>
          <p:nvPr>
            <p:ph type="sldNum" sz="quarter" idx="12"/>
          </p:nvPr>
        </p:nvSpPr>
        <p:spPr/>
        <p:txBody>
          <a:bodyPr/>
          <a:lstStyle/>
          <a:p>
            <a:fld id="{DE212358-147A-4319-90B9-D558E428522F}" type="slidenum">
              <a:rPr lang="sk-SK" smtClean="0"/>
              <a:t>‹#›</a:t>
            </a:fld>
            <a:endParaRPr lang="sk-SK"/>
          </a:p>
        </p:txBody>
      </p:sp>
    </p:spTree>
    <p:extLst>
      <p:ext uri="{BB962C8B-B14F-4D97-AF65-F5344CB8AC3E}">
        <p14:creationId xmlns:p14="http://schemas.microsoft.com/office/powerpoint/2010/main" val="1981991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Upravte štýl predlohy textu.</a:t>
            </a:r>
          </a:p>
        </p:txBody>
      </p:sp>
      <p:sp>
        <p:nvSpPr>
          <p:cNvPr id="5" name="Date Placeholder 4"/>
          <p:cNvSpPr>
            <a:spLocks noGrp="1"/>
          </p:cNvSpPr>
          <p:nvPr>
            <p:ph type="dt" sz="half" idx="10"/>
          </p:nvPr>
        </p:nvSpPr>
        <p:spPr/>
        <p:txBody>
          <a:bodyPr/>
          <a:lstStyle/>
          <a:p>
            <a:fld id="{0E5D094A-8713-4E70-9CFE-C938EDFED89F}" type="datetimeFigureOut">
              <a:rPr lang="sk-SK" smtClean="0"/>
              <a:t>19.6.2017</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DE212358-147A-4319-90B9-D558E428522F}" type="slidenum">
              <a:rPr lang="sk-SK" smtClean="0"/>
              <a:t>‹#›</a:t>
            </a:fld>
            <a:endParaRPr lang="sk-SK"/>
          </a:p>
        </p:txBody>
      </p:sp>
    </p:spTree>
    <p:extLst>
      <p:ext uri="{BB962C8B-B14F-4D97-AF65-F5344CB8AC3E}">
        <p14:creationId xmlns:p14="http://schemas.microsoft.com/office/powerpoint/2010/main" val="2637538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smtClean="0"/>
              <a:t>Ak chcete pridať obrázok, kliknite na ikonu</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Upravte štýl predlohy textu.</a:t>
            </a:r>
          </a:p>
        </p:txBody>
      </p:sp>
      <p:sp>
        <p:nvSpPr>
          <p:cNvPr id="5" name="Date Placeholder 4"/>
          <p:cNvSpPr>
            <a:spLocks noGrp="1"/>
          </p:cNvSpPr>
          <p:nvPr>
            <p:ph type="dt" sz="half" idx="10"/>
          </p:nvPr>
        </p:nvSpPr>
        <p:spPr/>
        <p:txBody>
          <a:bodyPr/>
          <a:lstStyle/>
          <a:p>
            <a:fld id="{0E5D094A-8713-4E70-9CFE-C938EDFED89F}" type="datetimeFigureOut">
              <a:rPr lang="sk-SK" smtClean="0"/>
              <a:t>19.6.2017</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DE212358-147A-4319-90B9-D558E428522F}" type="slidenum">
              <a:rPr lang="sk-SK" smtClean="0"/>
              <a:t>‹#›</a:t>
            </a:fld>
            <a:endParaRPr lang="sk-SK"/>
          </a:p>
        </p:txBody>
      </p:sp>
    </p:spTree>
    <p:extLst>
      <p:ext uri="{BB962C8B-B14F-4D97-AF65-F5344CB8AC3E}">
        <p14:creationId xmlns:p14="http://schemas.microsoft.com/office/powerpoint/2010/main" val="2510404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sk-SK" smtClean="0"/>
              <a:t>Upravte štýly predlohy textu</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5D094A-8713-4E70-9CFE-C938EDFED89F}" type="datetimeFigureOut">
              <a:rPr lang="sk-SK" smtClean="0"/>
              <a:t>19.6.2017</a:t>
            </a:fld>
            <a:endParaRPr lang="sk-SK"/>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212358-147A-4319-90B9-D558E428522F}" type="slidenum">
              <a:rPr lang="sk-SK" smtClean="0"/>
              <a:t>‹#›</a:t>
            </a:fld>
            <a:endParaRPr lang="sk-SK"/>
          </a:p>
        </p:txBody>
      </p:sp>
    </p:spTree>
    <p:extLst>
      <p:ext uri="{BB962C8B-B14F-4D97-AF65-F5344CB8AC3E}">
        <p14:creationId xmlns:p14="http://schemas.microsoft.com/office/powerpoint/2010/main" val="31197254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hyperlink" Target="http://www.fotogaleria.zskomenme.sk/zp-core/full-image.php?a=2016-2017/Medzin-rodn-de-det-&amp;i=18622236_1393919450666165_5643006626911677905_n.jpg&amp;q=75&amp;wmk=!&amp;dsp=Protected%20view&amp;check=644126dc1cc1623b64c4f57fcdee95e9d55b451c"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jpeg"/><Relationship Id="rId4" Type="http://schemas.openxmlformats.org/officeDocument/2006/relationships/image" Target="../media/image21.png"/><Relationship Id="rId9" Type="http://schemas.openxmlformats.org/officeDocument/2006/relationships/image" Target="../media/image26.jpe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dnadpis 2"/>
          <p:cNvSpPr>
            <a:spLocks noGrp="1"/>
          </p:cNvSpPr>
          <p:nvPr>
            <p:ph type="subTitle" idx="1"/>
          </p:nvPr>
        </p:nvSpPr>
        <p:spPr>
          <a:xfrm>
            <a:off x="5239752" y="4273440"/>
            <a:ext cx="4666248" cy="1345307"/>
          </a:xfrm>
          <a:solidFill>
            <a:schemeClr val="accent6">
              <a:lumMod val="20000"/>
              <a:lumOff val="80000"/>
            </a:schemeClr>
          </a:solidFill>
          <a:ln w="12700">
            <a:solidFill>
              <a:schemeClr val="accent1">
                <a:lumMod val="75000"/>
              </a:schemeClr>
            </a:solidFill>
          </a:ln>
        </p:spPr>
        <p:txBody>
          <a:bodyPr>
            <a:normAutofit/>
          </a:bodyPr>
          <a:lstStyle/>
          <a:p>
            <a:r>
              <a:rPr lang="sk-SK" sz="4388" dirty="0">
                <a:solidFill>
                  <a:srgbClr val="666699"/>
                </a:solidFill>
                <a:latin typeface="Algerian" panose="04020705040A02060702" pitchFamily="82" charset="0"/>
                <a:ea typeface="+mj-ea"/>
                <a:cs typeface="+mj-cs"/>
              </a:rPr>
              <a:t>Komenského kamarát</a:t>
            </a:r>
            <a:endParaRPr lang="sk-SK" sz="4388" dirty="0">
              <a:solidFill>
                <a:srgbClr val="666699"/>
              </a:solidFill>
            </a:endParaRPr>
          </a:p>
        </p:txBody>
      </p:sp>
      <p:sp>
        <p:nvSpPr>
          <p:cNvPr id="5" name="BlokTextu 4"/>
          <p:cNvSpPr txBox="1"/>
          <p:nvPr/>
        </p:nvSpPr>
        <p:spPr>
          <a:xfrm>
            <a:off x="5929510" y="5986156"/>
            <a:ext cx="3286731" cy="492443"/>
          </a:xfrm>
          <a:prstGeom prst="rect">
            <a:avLst/>
          </a:prstGeom>
          <a:solidFill>
            <a:srgbClr val="9999FF"/>
          </a:solidFill>
        </p:spPr>
        <p:txBody>
          <a:bodyPr wrap="square" rtlCol="0">
            <a:spAutoFit/>
          </a:bodyPr>
          <a:lstStyle/>
          <a:p>
            <a:r>
              <a:rPr lang="sk-SK" sz="2600" dirty="0"/>
              <a:t>š</a:t>
            </a:r>
            <a:r>
              <a:rPr lang="sk-SK" sz="2600" dirty="0"/>
              <a:t>kolský rok 2016-2017</a:t>
            </a:r>
            <a:endParaRPr lang="sk-SK" sz="2600" dirty="0"/>
          </a:p>
        </p:txBody>
      </p:sp>
      <p:sp>
        <p:nvSpPr>
          <p:cNvPr id="6" name="Obdĺžnik 5"/>
          <p:cNvSpPr/>
          <p:nvPr/>
        </p:nvSpPr>
        <p:spPr>
          <a:xfrm>
            <a:off x="7264657" y="197861"/>
            <a:ext cx="2327112" cy="525145"/>
          </a:xfrm>
          <a:prstGeom prst="rect">
            <a:avLst/>
          </a:prstGeom>
          <a:noFill/>
        </p:spPr>
        <p:txBody>
          <a:bodyPr wrap="none" lIns="74295" tIns="37148" rIns="74295" bIns="37148">
            <a:spAutoFit/>
          </a:bodyPr>
          <a:lstStyle/>
          <a:p>
            <a:pPr algn="ctr"/>
            <a:r>
              <a:rPr lang="sk-SK" sz="2925" b="1" spc="41" dirty="0">
                <a:ln w="0"/>
                <a:solidFill>
                  <a:schemeClr val="bg2"/>
                </a:solidFill>
                <a:effectLst>
                  <a:innerShdw blurRad="63500" dist="50800" dir="13500000">
                    <a:srgbClr val="000000">
                      <a:alpha val="50000"/>
                    </a:srgbClr>
                  </a:innerShdw>
                </a:effectLst>
              </a:rPr>
              <a:t>l</a:t>
            </a:r>
            <a:r>
              <a:rPr lang="sk-SK" sz="2925" b="1" spc="41" dirty="0">
                <a:ln w="0"/>
                <a:solidFill>
                  <a:schemeClr val="bg2"/>
                </a:solidFill>
                <a:effectLst>
                  <a:innerShdw blurRad="63500" dist="50800" dir="13500000">
                    <a:srgbClr val="000000">
                      <a:alpha val="50000"/>
                    </a:srgbClr>
                  </a:innerShdw>
                </a:effectLst>
              </a:rPr>
              <a:t>etné vydanie</a:t>
            </a:r>
            <a:endParaRPr lang="sk-SK" sz="2925" b="1" spc="41" dirty="0">
              <a:ln w="0"/>
              <a:solidFill>
                <a:schemeClr val="bg2"/>
              </a:solidFill>
              <a:effectLst>
                <a:innerShdw blurRad="63500" dist="50800" dir="13500000">
                  <a:srgbClr val="000000">
                    <a:alpha val="50000"/>
                  </a:srgbClr>
                </a:innerShdw>
              </a:effectLst>
            </a:endParaRPr>
          </a:p>
        </p:txBody>
      </p:sp>
      <p:sp>
        <p:nvSpPr>
          <p:cNvPr id="8" name="Obdĺžnik 7"/>
          <p:cNvSpPr/>
          <p:nvPr/>
        </p:nvSpPr>
        <p:spPr>
          <a:xfrm>
            <a:off x="144384" y="5339825"/>
            <a:ext cx="4563980" cy="1292662"/>
          </a:xfrm>
          <a:prstGeom prst="rect">
            <a:avLst/>
          </a:prstGeom>
          <a:ln w="9525">
            <a:solidFill>
              <a:schemeClr val="tx1"/>
            </a:solidFill>
          </a:ln>
        </p:spPr>
        <p:txBody>
          <a:bodyPr wrap="square">
            <a:spAutoFit/>
          </a:bodyPr>
          <a:lstStyle/>
          <a:p>
            <a:pPr algn="just">
              <a:spcBef>
                <a:spcPct val="0"/>
              </a:spcBef>
            </a:pPr>
            <a:r>
              <a:rPr lang="sk-SK" altLang="sk-SK" sz="975" b="1" u="sng" dirty="0">
                <a:solidFill>
                  <a:srgbClr val="008080"/>
                </a:solidFill>
              </a:rPr>
              <a:t>Komenského kamarát</a:t>
            </a:r>
            <a:r>
              <a:rPr lang="sk-SK" altLang="sk-SK" sz="975" b="1" dirty="0">
                <a:solidFill>
                  <a:srgbClr val="008080"/>
                </a:solidFill>
              </a:rPr>
              <a:t> </a:t>
            </a:r>
            <a:r>
              <a:rPr lang="sk-SK" altLang="sk-SK" sz="975" dirty="0">
                <a:solidFill>
                  <a:srgbClr val="008080"/>
                </a:solidFill>
              </a:rPr>
              <a:t>– školský časopis pre voľný čas a oddych</a:t>
            </a:r>
          </a:p>
          <a:p>
            <a:pPr algn="just">
              <a:spcBef>
                <a:spcPct val="0"/>
              </a:spcBef>
            </a:pPr>
            <a:r>
              <a:rPr lang="sk-SK" altLang="sk-SK" sz="975" dirty="0">
                <a:solidFill>
                  <a:srgbClr val="008080"/>
                </a:solidFill>
              </a:rPr>
              <a:t>Vydáva</a:t>
            </a:r>
            <a:r>
              <a:rPr lang="sk-SK" altLang="sk-SK" sz="975" dirty="0">
                <a:solidFill>
                  <a:srgbClr val="008080"/>
                </a:solidFill>
              </a:rPr>
              <a:t>:  Základná škola,  Komenského ul.135/6, </a:t>
            </a:r>
            <a:r>
              <a:rPr lang="sk-SK" altLang="sk-SK" sz="975" dirty="0">
                <a:solidFill>
                  <a:srgbClr val="008080"/>
                </a:solidFill>
              </a:rPr>
              <a:t>Medzilaborce</a:t>
            </a:r>
          </a:p>
          <a:p>
            <a:pPr algn="just">
              <a:spcBef>
                <a:spcPct val="0"/>
              </a:spcBef>
            </a:pPr>
            <a:r>
              <a:rPr lang="sk-SK" altLang="sk-SK" sz="975" dirty="0">
                <a:solidFill>
                  <a:srgbClr val="008080"/>
                </a:solidFill>
              </a:rPr>
              <a:t>Vychádza od roku 1998 s periodicitou dvakrát ročne</a:t>
            </a:r>
            <a:endParaRPr lang="sk-SK" altLang="sk-SK" sz="975" dirty="0">
              <a:solidFill>
                <a:srgbClr val="008080"/>
              </a:solidFill>
            </a:endParaRPr>
          </a:p>
          <a:p>
            <a:pPr algn="just">
              <a:spcBef>
                <a:spcPct val="0"/>
              </a:spcBef>
            </a:pPr>
            <a:r>
              <a:rPr lang="sk-SK" altLang="sk-SK" sz="975" b="1" u="sng" dirty="0">
                <a:solidFill>
                  <a:srgbClr val="008080"/>
                </a:solidFill>
              </a:rPr>
              <a:t>Redakčná rada :</a:t>
            </a:r>
            <a:r>
              <a:rPr lang="sk-SK" altLang="sk-SK" sz="975" dirty="0">
                <a:solidFill>
                  <a:srgbClr val="008080"/>
                </a:solidFill>
              </a:rPr>
              <a:t> </a:t>
            </a:r>
            <a:endParaRPr lang="sk-SK" altLang="sk-SK" sz="975" dirty="0">
              <a:solidFill>
                <a:srgbClr val="008080"/>
              </a:solidFill>
              <a:latin typeface="Arial" panose="020B0604020202020204" pitchFamily="34" charset="0"/>
            </a:endParaRPr>
          </a:p>
          <a:p>
            <a:pPr algn="just">
              <a:spcBef>
                <a:spcPct val="0"/>
              </a:spcBef>
            </a:pPr>
            <a:r>
              <a:rPr lang="sk-SK" altLang="sk-SK" sz="975" dirty="0">
                <a:solidFill>
                  <a:srgbClr val="008080"/>
                </a:solidFill>
              </a:rPr>
              <a:t>Vladimíra </a:t>
            </a:r>
            <a:r>
              <a:rPr lang="sk-SK" altLang="sk-SK" sz="975" dirty="0" err="1">
                <a:solidFill>
                  <a:srgbClr val="008080"/>
                </a:solidFill>
              </a:rPr>
              <a:t>Dimunová</a:t>
            </a:r>
            <a:r>
              <a:rPr lang="sk-SK" altLang="sk-SK" sz="975" dirty="0">
                <a:solidFill>
                  <a:srgbClr val="008080"/>
                </a:solidFill>
              </a:rPr>
              <a:t>, Anna </a:t>
            </a:r>
            <a:r>
              <a:rPr lang="sk-SK" altLang="sk-SK" sz="975" dirty="0" err="1">
                <a:solidFill>
                  <a:srgbClr val="008080"/>
                </a:solidFill>
              </a:rPr>
              <a:t>Tarčová</a:t>
            </a:r>
            <a:r>
              <a:rPr lang="sk-SK" altLang="sk-SK" sz="975" dirty="0">
                <a:solidFill>
                  <a:srgbClr val="008080"/>
                </a:solidFill>
              </a:rPr>
              <a:t>, Simona </a:t>
            </a:r>
            <a:r>
              <a:rPr lang="sk-SK" altLang="sk-SK" sz="975" dirty="0" err="1">
                <a:solidFill>
                  <a:srgbClr val="008080"/>
                </a:solidFill>
              </a:rPr>
              <a:t>Falisová</a:t>
            </a:r>
            <a:r>
              <a:rPr lang="sk-SK" altLang="sk-SK" sz="975" dirty="0">
                <a:solidFill>
                  <a:srgbClr val="008080"/>
                </a:solidFill>
              </a:rPr>
              <a:t>, Natália </a:t>
            </a:r>
            <a:r>
              <a:rPr lang="sk-SK" altLang="sk-SK" sz="975" dirty="0" err="1">
                <a:solidFill>
                  <a:srgbClr val="008080"/>
                </a:solidFill>
              </a:rPr>
              <a:t>Žoltáková</a:t>
            </a:r>
            <a:r>
              <a:rPr lang="sk-SK" altLang="sk-SK" sz="975" dirty="0">
                <a:solidFill>
                  <a:srgbClr val="008080"/>
                </a:solidFill>
              </a:rPr>
              <a:t>, Emma Suchá, Laura </a:t>
            </a:r>
            <a:r>
              <a:rPr lang="sk-SK" altLang="sk-SK" sz="975" dirty="0" err="1">
                <a:solidFill>
                  <a:srgbClr val="008080"/>
                </a:solidFill>
              </a:rPr>
              <a:t>Mikitová</a:t>
            </a:r>
            <a:r>
              <a:rPr lang="sk-SK" altLang="sk-SK" sz="975" dirty="0">
                <a:solidFill>
                  <a:srgbClr val="008080"/>
                </a:solidFill>
              </a:rPr>
              <a:t>, Diana </a:t>
            </a:r>
            <a:r>
              <a:rPr lang="sk-SK" altLang="sk-SK" sz="975" dirty="0" err="1">
                <a:solidFill>
                  <a:srgbClr val="008080"/>
                </a:solidFill>
              </a:rPr>
              <a:t>Kiggyossyová</a:t>
            </a:r>
            <a:r>
              <a:rPr lang="sk-SK" altLang="sk-SK" sz="975" dirty="0">
                <a:solidFill>
                  <a:srgbClr val="008080"/>
                </a:solidFill>
              </a:rPr>
              <a:t>, Alex Gajdoš, Jakub </a:t>
            </a:r>
            <a:r>
              <a:rPr lang="sk-SK" altLang="sk-SK" sz="975" dirty="0" err="1">
                <a:solidFill>
                  <a:srgbClr val="008080"/>
                </a:solidFill>
              </a:rPr>
              <a:t>Maliňak</a:t>
            </a:r>
            <a:endParaRPr lang="sk-SK" altLang="sk-SK" sz="975" dirty="0">
              <a:solidFill>
                <a:srgbClr val="008080"/>
              </a:solidFill>
            </a:endParaRPr>
          </a:p>
          <a:p>
            <a:pPr algn="just">
              <a:spcBef>
                <a:spcPct val="0"/>
              </a:spcBef>
            </a:pPr>
            <a:r>
              <a:rPr lang="sk-SK" altLang="sk-SK" sz="975" dirty="0">
                <a:solidFill>
                  <a:srgbClr val="008080"/>
                </a:solidFill>
              </a:rPr>
              <a:t>Vedúca mediálneho krúžku: PhDr. N. </a:t>
            </a:r>
            <a:r>
              <a:rPr lang="sk-SK" altLang="sk-SK" sz="975" dirty="0" err="1">
                <a:solidFill>
                  <a:srgbClr val="008080"/>
                </a:solidFill>
              </a:rPr>
              <a:t>Hriseňková</a:t>
            </a:r>
            <a:endParaRPr lang="sk-SK" altLang="sk-SK" sz="975" dirty="0">
              <a:solidFill>
                <a:srgbClr val="008080"/>
              </a:solidFill>
            </a:endParaRPr>
          </a:p>
          <a:p>
            <a:pPr algn="just">
              <a:spcBef>
                <a:spcPct val="0"/>
              </a:spcBef>
            </a:pPr>
            <a:r>
              <a:rPr lang="sk-SK" altLang="sk-SK" sz="975" dirty="0">
                <a:solidFill>
                  <a:srgbClr val="008080"/>
                </a:solidFill>
              </a:rPr>
              <a:t>Zdroje: príspevky redakčnej rady, žiakov školy a internet</a:t>
            </a:r>
          </a:p>
        </p:txBody>
      </p:sp>
      <p:sp>
        <p:nvSpPr>
          <p:cNvPr id="9" name="BlokTextu 8"/>
          <p:cNvSpPr txBox="1"/>
          <p:nvPr/>
        </p:nvSpPr>
        <p:spPr>
          <a:xfrm>
            <a:off x="108081" y="278799"/>
            <a:ext cx="4563980" cy="851208"/>
          </a:xfrm>
          <a:prstGeom prst="rect">
            <a:avLst/>
          </a:prstGeom>
          <a:noFill/>
          <a:ln>
            <a:noFill/>
          </a:ln>
          <a:scene3d>
            <a:camera prst="obliqueBottomLeft"/>
            <a:lightRig rig="threePt" dir="t"/>
          </a:scene3d>
        </p:spPr>
        <p:txBody>
          <a:bodyPr wrap="square" rtlCol="0">
            <a:prstTxWarp prst="textChevron">
              <a:avLst/>
            </a:prstTxWarp>
            <a:spAutoFit/>
          </a:bodyPr>
          <a:lstStyle/>
          <a:p>
            <a:r>
              <a:rPr lang="sk-SK" sz="1463" b="1" dirty="0">
                <a:solidFill>
                  <a:srgbClr val="008080"/>
                </a:solidFill>
                <a:latin typeface="Arial" panose="020B0604020202020204" pitchFamily="34" charset="0"/>
                <a:cs typeface="Arial" panose="020B0604020202020204" pitchFamily="34" charset="0"/>
              </a:rPr>
              <a:t>Tento časopis a rozhlasové relácie </a:t>
            </a:r>
          </a:p>
          <a:p>
            <a:r>
              <a:rPr lang="sk-SK" sz="1463" b="1" dirty="0">
                <a:solidFill>
                  <a:srgbClr val="008080"/>
                </a:solidFill>
                <a:latin typeface="Arial" panose="020B0604020202020204" pitchFamily="34" charset="0"/>
                <a:cs typeface="Arial" panose="020B0604020202020204" pitchFamily="34" charset="0"/>
              </a:rPr>
              <a:t> </a:t>
            </a:r>
            <a:r>
              <a:rPr lang="sk-SK" sz="1463" b="1" dirty="0">
                <a:solidFill>
                  <a:srgbClr val="008080"/>
                </a:solidFill>
                <a:latin typeface="Arial" panose="020B0604020202020204" pitchFamily="34" charset="0"/>
                <a:cs typeface="Arial" panose="020B0604020202020204" pitchFamily="34" charset="0"/>
              </a:rPr>
              <a:t>            pre vás pripravili:</a:t>
            </a:r>
            <a:endParaRPr lang="sk-SK" sz="1463" b="1" dirty="0">
              <a:solidFill>
                <a:srgbClr val="008080"/>
              </a:solidFill>
              <a:latin typeface="Arial" panose="020B0604020202020204" pitchFamily="34" charset="0"/>
              <a:cs typeface="Arial" panose="020B0604020202020204" pitchFamily="34" charset="0"/>
            </a:endParaRPr>
          </a:p>
        </p:txBody>
      </p:sp>
      <p:pic>
        <p:nvPicPr>
          <p:cNvPr id="2" name="Obrázok 1"/>
          <p:cNvPicPr>
            <a:picLocks noChangeAspect="1"/>
          </p:cNvPicPr>
          <p:nvPr/>
        </p:nvPicPr>
        <p:blipFill>
          <a:blip r:embed="rId2"/>
          <a:stretch>
            <a:fillRect/>
          </a:stretch>
        </p:blipFill>
        <p:spPr>
          <a:xfrm>
            <a:off x="180688" y="1221957"/>
            <a:ext cx="4491373" cy="305148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Obrázok 3"/>
          <p:cNvPicPr>
            <a:picLocks noChangeAspect="1"/>
          </p:cNvPicPr>
          <p:nvPr/>
        </p:nvPicPr>
        <p:blipFill rotWithShape="1">
          <a:blip r:embed="rId3"/>
          <a:srcRect b="2101"/>
          <a:stretch/>
        </p:blipFill>
        <p:spPr>
          <a:xfrm>
            <a:off x="5239751" y="1004220"/>
            <a:ext cx="4666248" cy="3085516"/>
          </a:xfrm>
          <a:prstGeom prst="rect">
            <a:avLst/>
          </a:prstGeom>
          <a:ln>
            <a:solidFill>
              <a:srgbClr val="666699"/>
            </a:solidFill>
          </a:ln>
        </p:spPr>
      </p:pic>
      <p:sp>
        <p:nvSpPr>
          <p:cNvPr id="7" name="BlokTextu 6"/>
          <p:cNvSpPr txBox="1"/>
          <p:nvPr/>
        </p:nvSpPr>
        <p:spPr>
          <a:xfrm>
            <a:off x="685800" y="4666129"/>
            <a:ext cx="3563471" cy="369332"/>
          </a:xfrm>
          <a:prstGeom prst="rect">
            <a:avLst/>
          </a:prstGeom>
          <a:noFill/>
        </p:spPr>
        <p:txBody>
          <a:bodyPr wrap="square" rtlCol="0">
            <a:spAutoFit/>
          </a:bodyPr>
          <a:lstStyle/>
          <a:p>
            <a:r>
              <a:rPr lang="sk-SK" dirty="0" smtClean="0"/>
              <a:t>Príjemné prázdniny, kamaráti!</a:t>
            </a:r>
            <a:endParaRPr lang="sk-SK" dirty="0"/>
          </a:p>
        </p:txBody>
      </p:sp>
    </p:spTree>
    <p:extLst>
      <p:ext uri="{BB962C8B-B14F-4D97-AF65-F5344CB8AC3E}">
        <p14:creationId xmlns:p14="http://schemas.microsoft.com/office/powerpoint/2010/main" val="18514480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1243174" y="594698"/>
            <a:ext cx="2466594" cy="317459"/>
          </a:xfrm>
          <a:prstGeom prst="rect">
            <a:avLst/>
          </a:prstGeom>
          <a:noFill/>
        </p:spPr>
        <p:txBody>
          <a:bodyPr wrap="square" rtlCol="0">
            <a:spAutoFit/>
          </a:bodyPr>
          <a:lstStyle/>
          <a:p>
            <a:r>
              <a:rPr lang="sk-SK" sz="1463" dirty="0"/>
              <a:t>Príhovor redakčnej rady</a:t>
            </a:r>
            <a:endParaRPr lang="sk-SK" sz="1463" dirty="0"/>
          </a:p>
        </p:txBody>
      </p:sp>
      <p:sp>
        <p:nvSpPr>
          <p:cNvPr id="5" name="BlokTextu 4"/>
          <p:cNvSpPr txBox="1"/>
          <p:nvPr/>
        </p:nvSpPr>
        <p:spPr>
          <a:xfrm>
            <a:off x="1828890" y="3341982"/>
            <a:ext cx="1295163" cy="317459"/>
          </a:xfrm>
          <a:prstGeom prst="rect">
            <a:avLst/>
          </a:prstGeom>
          <a:noFill/>
        </p:spPr>
        <p:txBody>
          <a:bodyPr wrap="none" rtlCol="0">
            <a:spAutoFit/>
          </a:bodyPr>
          <a:lstStyle/>
          <a:p>
            <a:r>
              <a:rPr lang="sk-SK" sz="1463" dirty="0"/>
              <a:t>Obsah vydania</a:t>
            </a:r>
            <a:endParaRPr lang="sk-SK" sz="1463" dirty="0"/>
          </a:p>
        </p:txBody>
      </p:sp>
      <p:sp>
        <p:nvSpPr>
          <p:cNvPr id="6" name="BlokTextu 5"/>
          <p:cNvSpPr txBox="1"/>
          <p:nvPr/>
        </p:nvSpPr>
        <p:spPr>
          <a:xfrm>
            <a:off x="6634711" y="570721"/>
            <a:ext cx="2258568" cy="317459"/>
          </a:xfrm>
          <a:prstGeom prst="rect">
            <a:avLst/>
          </a:prstGeom>
          <a:noFill/>
        </p:spPr>
        <p:txBody>
          <a:bodyPr wrap="square" rtlCol="0">
            <a:spAutoFit/>
          </a:bodyPr>
          <a:lstStyle/>
          <a:p>
            <a:r>
              <a:rPr lang="sk-SK" sz="1463" dirty="0" err="1"/>
              <a:t>Somarinky</a:t>
            </a:r>
            <a:r>
              <a:rPr lang="sk-SK" sz="1463" dirty="0"/>
              <a:t> – to je naše!</a:t>
            </a:r>
            <a:endParaRPr lang="sk-SK" sz="1463" dirty="0"/>
          </a:p>
        </p:txBody>
      </p:sp>
      <p:sp>
        <p:nvSpPr>
          <p:cNvPr id="8" name="Obdĺžnik 2"/>
          <p:cNvSpPr>
            <a:spLocks noChangeArrowheads="1"/>
          </p:cNvSpPr>
          <p:nvPr/>
        </p:nvSpPr>
        <p:spPr bwMode="auto">
          <a:xfrm>
            <a:off x="0" y="1079703"/>
            <a:ext cx="4933188" cy="2093009"/>
          </a:xfrm>
          <a:prstGeom prst="rect">
            <a:avLst/>
          </a:prstGeom>
          <a:solidFill>
            <a:schemeClr val="accent3">
              <a:lumMod val="20000"/>
              <a:lumOff val="80000"/>
            </a:schemeClr>
          </a:solidFill>
          <a:ln>
            <a:noFill/>
          </a:ln>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k-SK" altLang="sk-SK" sz="1138" dirty="0" err="1"/>
              <a:t>Ahojte</a:t>
            </a:r>
            <a:r>
              <a:rPr lang="sk-SK" altLang="sk-SK" sz="1138" dirty="0"/>
              <a:t>!</a:t>
            </a:r>
          </a:p>
          <a:p>
            <a:pPr eaLnBrk="1" hangingPunct="1"/>
            <a:endParaRPr lang="sk-SK" altLang="sk-SK" sz="1138" dirty="0"/>
          </a:p>
          <a:p>
            <a:pPr algn="just" eaLnBrk="1" hangingPunct="1"/>
            <a:r>
              <a:rPr lang="sk-SK" altLang="sk-SK" sz="975" dirty="0"/>
              <a:t>Je tu </a:t>
            </a:r>
            <a:r>
              <a:rPr lang="sk-SK" altLang="sk-SK" sz="975" dirty="0"/>
              <a:t>záver školského </a:t>
            </a:r>
            <a:r>
              <a:rPr lang="sk-SK" altLang="sk-SK" sz="975" dirty="0"/>
              <a:t>roka a my sme </a:t>
            </a:r>
            <a:r>
              <a:rPr lang="sk-SK" altLang="sk-SK" sz="975" dirty="0"/>
              <a:t>pre vás pripravili </a:t>
            </a:r>
            <a:r>
              <a:rPr lang="sk-SK" altLang="sk-SK" sz="975" dirty="0"/>
              <a:t>letné vydanie </a:t>
            </a:r>
            <a:r>
              <a:rPr lang="sk-SK" altLang="sk-SK" sz="975" dirty="0"/>
              <a:t>nášho časopisu. Vysvedčenie a aj prázdniny sú už veľmi blízko. Tešíte sa? My v redakčnej rade sa už nevieme dočkať. </a:t>
            </a:r>
          </a:p>
          <a:p>
            <a:pPr algn="just" eaLnBrk="1" hangingPunct="1"/>
            <a:r>
              <a:rPr lang="sk-SK" altLang="sk-SK" sz="975" dirty="0"/>
              <a:t>V tomto čísle sa dozviete o najzaujímavejších udalostiach, akými naša škola žila v druhom polroku. </a:t>
            </a:r>
            <a:r>
              <a:rPr lang="sk-SK" altLang="sk-SK" sz="975" dirty="0"/>
              <a:t>Nájdete tu naozaj „z každého rožku trošku“, len </a:t>
            </a:r>
            <a:r>
              <a:rPr lang="sk-SK" altLang="sk-SK" sz="975" dirty="0"/>
              <a:t>listujte ďalej</a:t>
            </a:r>
            <a:r>
              <a:rPr lang="sk-SK" altLang="sk-SK" sz="975" dirty="0"/>
              <a:t>. Snažili sme sa o pestrosť pri výbere tém a  priestor  sme dali našim výtvarným talentom, aby vizuálne obohatili toto vydanie. </a:t>
            </a:r>
            <a:endParaRPr lang="sk-SK" altLang="sk-SK" sz="975" dirty="0"/>
          </a:p>
          <a:p>
            <a:pPr algn="just" eaLnBrk="1" hangingPunct="1"/>
            <a:r>
              <a:rPr lang="sk-SK" altLang="sk-SK" sz="975" dirty="0"/>
              <a:t>Ak budete mať pocit, že na vás pri čítaní dýchlo LETO, naša práca mala zmysel. </a:t>
            </a:r>
          </a:p>
          <a:p>
            <a:pPr algn="just" eaLnBrk="1" hangingPunct="1"/>
            <a:endParaRPr lang="sk-SK" altLang="sk-SK" sz="975" dirty="0"/>
          </a:p>
          <a:p>
            <a:pPr algn="just" eaLnBrk="1" hangingPunct="1"/>
            <a:r>
              <a:rPr lang="sk-SK" altLang="sk-SK" sz="975" dirty="0"/>
              <a:t>Tak teda príjemnú </a:t>
            </a:r>
            <a:r>
              <a:rPr lang="sk-SK" altLang="sk-SK" sz="975" dirty="0" err="1"/>
              <a:t>pohodičku</a:t>
            </a:r>
            <a:r>
              <a:rPr lang="sk-SK" altLang="sk-SK" sz="975" dirty="0"/>
              <a:t>, kamaráti!</a:t>
            </a:r>
            <a:endParaRPr lang="sk-SK" altLang="sk-SK" sz="975" dirty="0"/>
          </a:p>
          <a:p>
            <a:pPr eaLnBrk="1" hangingPunct="1"/>
            <a:r>
              <a:rPr lang="sk-SK" altLang="sk-SK" sz="975" dirty="0"/>
              <a:t>                                                          </a:t>
            </a:r>
            <a:r>
              <a:rPr lang="sk-SK" altLang="sk-SK" sz="975" dirty="0"/>
              <a:t>                                      RR</a:t>
            </a:r>
            <a:endParaRPr lang="sk-SK" altLang="sk-SK" sz="975" dirty="0"/>
          </a:p>
        </p:txBody>
      </p:sp>
      <p:sp>
        <p:nvSpPr>
          <p:cNvPr id="2" name="BlokTextu 1"/>
          <p:cNvSpPr txBox="1"/>
          <p:nvPr/>
        </p:nvSpPr>
        <p:spPr>
          <a:xfrm>
            <a:off x="2284752" y="184674"/>
            <a:ext cx="383438" cy="242374"/>
          </a:xfrm>
          <a:prstGeom prst="rect">
            <a:avLst/>
          </a:prstGeom>
          <a:noFill/>
        </p:spPr>
        <p:txBody>
          <a:bodyPr wrap="none" rtlCol="0">
            <a:spAutoFit/>
          </a:bodyPr>
          <a:lstStyle/>
          <a:p>
            <a:r>
              <a:rPr lang="sk-SK" sz="975" dirty="0"/>
              <a:t>- 2 -</a:t>
            </a:r>
            <a:endParaRPr lang="sk-SK" sz="975" dirty="0"/>
          </a:p>
        </p:txBody>
      </p:sp>
      <p:sp>
        <p:nvSpPr>
          <p:cNvPr id="3" name="BlokTextu 2"/>
          <p:cNvSpPr txBox="1"/>
          <p:nvPr/>
        </p:nvSpPr>
        <p:spPr>
          <a:xfrm>
            <a:off x="439870" y="3798411"/>
            <a:ext cx="4053448" cy="2318007"/>
          </a:xfrm>
          <a:prstGeom prst="rect">
            <a:avLst/>
          </a:prstGeom>
          <a:noFill/>
        </p:spPr>
        <p:txBody>
          <a:bodyPr wrap="square" rtlCol="0">
            <a:spAutoFit/>
          </a:bodyPr>
          <a:lstStyle/>
          <a:p>
            <a:r>
              <a:rPr lang="sk-SK" sz="1300" dirty="0"/>
              <a:t>Príhovor redakčnej rady.......................................2</a:t>
            </a:r>
          </a:p>
          <a:p>
            <a:r>
              <a:rPr lang="sk-SK" sz="1300" dirty="0"/>
              <a:t>Ako sme si nažívali v 2. polroku........................3-4</a:t>
            </a:r>
          </a:p>
          <a:p>
            <a:r>
              <a:rPr lang="sk-SK" sz="1300" dirty="0"/>
              <a:t>Redaktori na výzvedách....................................5-6</a:t>
            </a:r>
          </a:p>
          <a:p>
            <a:r>
              <a:rPr lang="sk-SK" sz="1300" dirty="0"/>
              <a:t>Čo na to prváci?...................................................7</a:t>
            </a:r>
          </a:p>
          <a:p>
            <a:r>
              <a:rPr lang="sk-SK" sz="1300" dirty="0"/>
              <a:t>Máte doma psíka?.............................................8-9</a:t>
            </a:r>
          </a:p>
          <a:p>
            <a:r>
              <a:rPr lang="sk-SK" sz="1300" dirty="0"/>
              <a:t>Vlastná tvorba....................................................10</a:t>
            </a:r>
          </a:p>
          <a:p>
            <a:r>
              <a:rPr lang="sk-SK" sz="1300" dirty="0"/>
              <a:t>Naše výlety....................................................11-12</a:t>
            </a:r>
          </a:p>
          <a:p>
            <a:r>
              <a:rPr lang="sk-SK" sz="1300" dirty="0"/>
              <a:t>Recepty na letné pochúťky................................13</a:t>
            </a:r>
          </a:p>
          <a:p>
            <a:r>
              <a:rPr lang="sk-SK" sz="1300" dirty="0" err="1"/>
              <a:t>Osemsmerovka</a:t>
            </a:r>
            <a:r>
              <a:rPr lang="sk-SK" sz="1300" dirty="0"/>
              <a:t>..................................................14</a:t>
            </a:r>
            <a:endParaRPr lang="sk-SK" sz="1300" dirty="0"/>
          </a:p>
          <a:p>
            <a:r>
              <a:rPr lang="sk-SK" sz="1300" dirty="0" err="1"/>
              <a:t>Somarinky</a:t>
            </a:r>
            <a:r>
              <a:rPr lang="sk-SK" sz="1300" dirty="0"/>
              <a:t>  – to je naše......................................15</a:t>
            </a:r>
          </a:p>
          <a:p>
            <a:endParaRPr lang="sk-SK" sz="1463" dirty="0"/>
          </a:p>
        </p:txBody>
      </p:sp>
      <p:sp>
        <p:nvSpPr>
          <p:cNvPr id="7" name="BlokTextu 6"/>
          <p:cNvSpPr txBox="1"/>
          <p:nvPr/>
        </p:nvSpPr>
        <p:spPr>
          <a:xfrm>
            <a:off x="7473203" y="127198"/>
            <a:ext cx="581585" cy="317459"/>
          </a:xfrm>
          <a:prstGeom prst="rect">
            <a:avLst/>
          </a:prstGeom>
          <a:noFill/>
        </p:spPr>
        <p:txBody>
          <a:bodyPr wrap="square" rtlCol="0">
            <a:spAutoFit/>
          </a:bodyPr>
          <a:lstStyle/>
          <a:p>
            <a:r>
              <a:rPr lang="sk-SK" sz="975" dirty="0"/>
              <a:t>- 15 </a:t>
            </a:r>
            <a:r>
              <a:rPr lang="sk-SK" sz="1463" dirty="0"/>
              <a:t>-</a:t>
            </a:r>
          </a:p>
        </p:txBody>
      </p:sp>
      <p:sp>
        <p:nvSpPr>
          <p:cNvPr id="9" name="BlokTextu 8"/>
          <p:cNvSpPr txBox="1"/>
          <p:nvPr/>
        </p:nvSpPr>
        <p:spPr>
          <a:xfrm>
            <a:off x="318079" y="6386176"/>
            <a:ext cx="3021621" cy="229935"/>
          </a:xfrm>
          <a:prstGeom prst="rect">
            <a:avLst/>
          </a:prstGeom>
          <a:noFill/>
          <a:ln>
            <a:solidFill>
              <a:schemeClr val="tx1">
                <a:lumMod val="50000"/>
                <a:lumOff val="50000"/>
              </a:schemeClr>
            </a:solidFill>
          </a:ln>
        </p:spPr>
        <p:txBody>
          <a:bodyPr wrap="square" rtlCol="0">
            <a:spAutoFit/>
          </a:bodyPr>
          <a:lstStyle/>
          <a:p>
            <a:r>
              <a:rPr lang="sk-SK" sz="894" dirty="0">
                <a:latin typeface="Arial" panose="020B0604020202020204" pitchFamily="34" charset="0"/>
                <a:cs typeface="Arial" panose="020B0604020202020204" pitchFamily="34" charset="0"/>
              </a:rPr>
              <a:t>Titulná strana: Letný sen – Vladimíra </a:t>
            </a:r>
            <a:r>
              <a:rPr lang="sk-SK" sz="894" dirty="0" err="1">
                <a:latin typeface="Arial" panose="020B0604020202020204" pitchFamily="34" charset="0"/>
                <a:cs typeface="Arial" panose="020B0604020202020204" pitchFamily="34" charset="0"/>
              </a:rPr>
              <a:t>Dimunová</a:t>
            </a:r>
            <a:endParaRPr lang="sk-SK" sz="894" dirty="0">
              <a:latin typeface="Arial" panose="020B0604020202020204" pitchFamily="34" charset="0"/>
              <a:cs typeface="Arial" panose="020B0604020202020204" pitchFamily="34" charset="0"/>
            </a:endParaRPr>
          </a:p>
        </p:txBody>
      </p:sp>
      <p:sp>
        <p:nvSpPr>
          <p:cNvPr id="10" name="BlokTextu 9"/>
          <p:cNvSpPr txBox="1"/>
          <p:nvPr/>
        </p:nvSpPr>
        <p:spPr>
          <a:xfrm>
            <a:off x="5342688" y="1829769"/>
            <a:ext cx="4261037" cy="617670"/>
          </a:xfrm>
          <a:prstGeom prst="rect">
            <a:avLst/>
          </a:prstGeom>
          <a:noFill/>
        </p:spPr>
        <p:txBody>
          <a:bodyPr wrap="square" rtlCol="0">
            <a:spAutoFit/>
          </a:bodyPr>
          <a:lstStyle/>
          <a:p>
            <a:r>
              <a:rPr lang="sk-SK" sz="1138" dirty="0">
                <a:latin typeface="Bell MT" panose="02020503060305020303" pitchFamily="18" charset="0"/>
              </a:rPr>
              <a:t>Príde Maďar do </a:t>
            </a:r>
            <a:r>
              <a:rPr lang="sk-SK" sz="1138" dirty="0" err="1">
                <a:latin typeface="Bell MT" panose="02020503060305020303" pitchFamily="18" charset="0"/>
              </a:rPr>
              <a:t>zelovocu</a:t>
            </a:r>
            <a:r>
              <a:rPr lang="sk-SK" sz="1138" dirty="0">
                <a:latin typeface="Bell MT" panose="02020503060305020303" pitchFamily="18" charset="0"/>
              </a:rPr>
              <a:t> a chce si kúpiť hrach. Lámanou slovenčinou si pýta: „</a:t>
            </a:r>
            <a:r>
              <a:rPr lang="sk-SK" sz="1138" dirty="0" err="1">
                <a:latin typeface="Bell MT" panose="02020503060305020303" pitchFamily="18" charset="0"/>
              </a:rPr>
              <a:t>Eť</a:t>
            </a:r>
            <a:r>
              <a:rPr lang="sk-SK" sz="1138" dirty="0">
                <a:latin typeface="Bell MT" panose="02020503060305020303" pitchFamily="18" charset="0"/>
              </a:rPr>
              <a:t> kilo zelená bobuľa, na ktorom si Jánošík rozbila papuľa.“</a:t>
            </a:r>
            <a:endParaRPr lang="sk-SK" sz="1138" dirty="0">
              <a:latin typeface="Bell MT" panose="02020503060305020303" pitchFamily="18" charset="0"/>
            </a:endParaRPr>
          </a:p>
        </p:txBody>
      </p:sp>
      <p:sp>
        <p:nvSpPr>
          <p:cNvPr id="11" name="BlokTextu 10"/>
          <p:cNvSpPr txBox="1"/>
          <p:nvPr/>
        </p:nvSpPr>
        <p:spPr>
          <a:xfrm>
            <a:off x="5342688" y="1099451"/>
            <a:ext cx="4261037" cy="442557"/>
          </a:xfrm>
          <a:prstGeom prst="rect">
            <a:avLst/>
          </a:prstGeom>
          <a:noFill/>
        </p:spPr>
        <p:txBody>
          <a:bodyPr wrap="square" rtlCol="0">
            <a:spAutoFit/>
          </a:bodyPr>
          <a:lstStyle/>
          <a:p>
            <a:r>
              <a:rPr lang="sk-SK" sz="1138" dirty="0"/>
              <a:t>Medzilaborce, to je také malé mesto, kde vaši susedia vedia lepšie ako vy, kde ste boli a čo ste tam robili.</a:t>
            </a:r>
            <a:endParaRPr lang="sk-SK" sz="1138" dirty="0"/>
          </a:p>
        </p:txBody>
      </p:sp>
      <p:pic>
        <p:nvPicPr>
          <p:cNvPr id="12" name="Obrázok 11"/>
          <p:cNvPicPr>
            <a:picLocks noChangeAspect="1"/>
          </p:cNvPicPr>
          <p:nvPr/>
        </p:nvPicPr>
        <p:blipFill rotWithShape="1">
          <a:blip r:embed="rId2"/>
          <a:srcRect l="3198" t="16579" r="4396" b="13726"/>
          <a:stretch/>
        </p:blipFill>
        <p:spPr>
          <a:xfrm>
            <a:off x="6194893" y="2563795"/>
            <a:ext cx="2556622" cy="1384837"/>
          </a:xfrm>
          <a:prstGeom prst="rect">
            <a:avLst/>
          </a:prstGeom>
        </p:spPr>
      </p:pic>
      <p:pic>
        <p:nvPicPr>
          <p:cNvPr id="13" name="Obrázok 12"/>
          <p:cNvPicPr>
            <a:picLocks noChangeAspect="1"/>
          </p:cNvPicPr>
          <p:nvPr/>
        </p:nvPicPr>
        <p:blipFill>
          <a:blip r:embed="rId3"/>
          <a:stretch>
            <a:fillRect/>
          </a:stretch>
        </p:blipFill>
        <p:spPr>
          <a:xfrm>
            <a:off x="6123874" y="5407486"/>
            <a:ext cx="2698657" cy="1220078"/>
          </a:xfrm>
          <a:prstGeom prst="rect">
            <a:avLst/>
          </a:prstGeom>
          <a:ln>
            <a:solidFill>
              <a:schemeClr val="tx1">
                <a:lumMod val="50000"/>
                <a:lumOff val="50000"/>
              </a:schemeClr>
            </a:solidFill>
          </a:ln>
        </p:spPr>
      </p:pic>
      <p:sp>
        <p:nvSpPr>
          <p:cNvPr id="14" name="Obdĺžnik 13"/>
          <p:cNvSpPr/>
          <p:nvPr/>
        </p:nvSpPr>
        <p:spPr>
          <a:xfrm>
            <a:off x="5342688" y="4064988"/>
            <a:ext cx="4403069" cy="1143005"/>
          </a:xfrm>
          <a:prstGeom prst="rect">
            <a:avLst/>
          </a:prstGeom>
        </p:spPr>
        <p:txBody>
          <a:bodyPr wrap="square">
            <a:spAutoFit/>
          </a:bodyPr>
          <a:lstStyle/>
          <a:p>
            <a:r>
              <a:rPr lang="sk-SK" sz="1138" dirty="0"/>
              <a:t>Jožko ráno v </a:t>
            </a:r>
            <a:r>
              <a:rPr lang="sk-SK" sz="1138" dirty="0"/>
              <a:t>izbe plače. </a:t>
            </a:r>
            <a:r>
              <a:rPr lang="sk-SK" sz="1138" dirty="0"/>
              <a:t>M</a:t>
            </a:r>
            <a:r>
              <a:rPr lang="sk-SK" sz="1138" dirty="0"/>
              <a:t>amička </a:t>
            </a:r>
            <a:r>
              <a:rPr lang="sk-SK" sz="1138" dirty="0"/>
              <a:t>za ním príde a pýta sa: </a:t>
            </a:r>
            <a:r>
              <a:rPr lang="sk-SK" sz="1138" dirty="0"/>
              <a:t>„Prečo </a:t>
            </a:r>
            <a:r>
              <a:rPr lang="sk-SK" sz="1138" dirty="0"/>
              <a:t>plačeš?"</a:t>
            </a:r>
          </a:p>
          <a:p>
            <a:r>
              <a:rPr lang="sk-SK" sz="1138" dirty="0"/>
              <a:t>A Jožko odpovie: </a:t>
            </a:r>
            <a:r>
              <a:rPr lang="sk-SK" sz="1138" dirty="0"/>
              <a:t>„Snívalo sa </a:t>
            </a:r>
            <a:r>
              <a:rPr lang="sk-SK" sz="1138" dirty="0"/>
              <a:t>mi, že nám zhorela škola."</a:t>
            </a:r>
          </a:p>
          <a:p>
            <a:r>
              <a:rPr lang="sk-SK" sz="1138" dirty="0"/>
              <a:t>Mamička </a:t>
            </a:r>
            <a:r>
              <a:rPr lang="sk-SK" sz="1138" dirty="0"/>
              <a:t>ho utešuje: „Veď </a:t>
            </a:r>
            <a:r>
              <a:rPr lang="sk-SK" sz="1138" dirty="0"/>
              <a:t>to bol len sen."</a:t>
            </a:r>
          </a:p>
          <a:p>
            <a:r>
              <a:rPr lang="sk-SK" sz="1138" dirty="0"/>
              <a:t>Jožko hovorí: </a:t>
            </a:r>
            <a:r>
              <a:rPr lang="sk-SK" sz="1138" dirty="0"/>
              <a:t>„A prečo </a:t>
            </a:r>
            <a:r>
              <a:rPr lang="sk-SK" sz="1138" dirty="0"/>
              <a:t>myslíš, že plačem?"</a:t>
            </a:r>
          </a:p>
          <a:p>
            <a:endParaRPr lang="sk-SK" sz="1138" dirty="0"/>
          </a:p>
        </p:txBody>
      </p:sp>
    </p:spTree>
    <p:extLst>
      <p:ext uri="{BB962C8B-B14F-4D97-AF65-F5344CB8AC3E}">
        <p14:creationId xmlns:p14="http://schemas.microsoft.com/office/powerpoint/2010/main" val="5940549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7221844" y="218838"/>
            <a:ext cx="383438" cy="242374"/>
          </a:xfrm>
          <a:prstGeom prst="rect">
            <a:avLst/>
          </a:prstGeom>
          <a:noFill/>
        </p:spPr>
        <p:txBody>
          <a:bodyPr wrap="none" rtlCol="0">
            <a:spAutoFit/>
          </a:bodyPr>
          <a:lstStyle/>
          <a:p>
            <a:r>
              <a:rPr lang="sk-SK" sz="975" dirty="0"/>
              <a:t>- 3 -</a:t>
            </a:r>
            <a:endParaRPr lang="sk-SK" sz="975" dirty="0"/>
          </a:p>
        </p:txBody>
      </p:sp>
      <p:sp>
        <p:nvSpPr>
          <p:cNvPr id="5" name="BlokTextu 4"/>
          <p:cNvSpPr txBox="1"/>
          <p:nvPr/>
        </p:nvSpPr>
        <p:spPr>
          <a:xfrm>
            <a:off x="2236502" y="187421"/>
            <a:ext cx="710173" cy="242374"/>
          </a:xfrm>
          <a:prstGeom prst="rect">
            <a:avLst/>
          </a:prstGeom>
          <a:noFill/>
        </p:spPr>
        <p:txBody>
          <a:bodyPr wrap="square" rtlCol="0">
            <a:spAutoFit/>
          </a:bodyPr>
          <a:lstStyle/>
          <a:p>
            <a:r>
              <a:rPr lang="sk-SK" sz="975" dirty="0"/>
              <a:t>- 14 -</a:t>
            </a:r>
            <a:endParaRPr lang="sk-SK" sz="975" dirty="0"/>
          </a:p>
        </p:txBody>
      </p:sp>
      <p:sp>
        <p:nvSpPr>
          <p:cNvPr id="6" name="Obdĺžnik 5"/>
          <p:cNvSpPr/>
          <p:nvPr/>
        </p:nvSpPr>
        <p:spPr>
          <a:xfrm>
            <a:off x="5543107" y="501551"/>
            <a:ext cx="3854366" cy="375104"/>
          </a:xfrm>
          <a:prstGeom prst="rect">
            <a:avLst/>
          </a:prstGeom>
          <a:noFill/>
        </p:spPr>
        <p:txBody>
          <a:bodyPr wrap="square" lIns="74295" tIns="37148" rIns="74295" bIns="37148">
            <a:spAutoFit/>
          </a:bodyPr>
          <a:lstStyle/>
          <a:p>
            <a:pPr algn="ctr"/>
            <a:r>
              <a:rPr lang="sk-SK" sz="195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Ako sme si nažívali v 2. polroku...</a:t>
            </a:r>
            <a:endParaRPr lang="sk-SK" sz="195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7" name="BlokTextu 6"/>
          <p:cNvSpPr txBox="1"/>
          <p:nvPr/>
        </p:nvSpPr>
        <p:spPr>
          <a:xfrm>
            <a:off x="5157281" y="995002"/>
            <a:ext cx="4623159" cy="317459"/>
          </a:xfrm>
          <a:prstGeom prst="rect">
            <a:avLst/>
          </a:prstGeom>
          <a:noFill/>
        </p:spPr>
        <p:txBody>
          <a:bodyPr wrap="square" rtlCol="0">
            <a:spAutoFit/>
          </a:bodyPr>
          <a:lstStyle/>
          <a:p>
            <a:r>
              <a:rPr lang="sk-SK" sz="1463" dirty="0"/>
              <a:t>                  Nech sa páči! Tu je stručný prehľad. </a:t>
            </a:r>
            <a:endParaRPr lang="sk-SK" sz="1463" dirty="0"/>
          </a:p>
        </p:txBody>
      </p:sp>
      <p:sp>
        <p:nvSpPr>
          <p:cNvPr id="8" name="Obdĺžnik 7"/>
          <p:cNvSpPr/>
          <p:nvPr/>
        </p:nvSpPr>
        <p:spPr>
          <a:xfrm>
            <a:off x="5177650" y="3311388"/>
            <a:ext cx="2895319" cy="1592744"/>
          </a:xfrm>
          <a:prstGeom prst="rect">
            <a:avLst/>
          </a:prstGeom>
        </p:spPr>
        <p:txBody>
          <a:bodyPr wrap="square">
            <a:spAutoFit/>
          </a:bodyPr>
          <a:lstStyle/>
          <a:p>
            <a:pPr algn="just"/>
            <a:r>
              <a:rPr lang="sk-SK" sz="975" b="1" u="sng" dirty="0">
                <a:latin typeface="Arial" panose="020B0604020202020204" pitchFamily="34" charset="0"/>
                <a:cs typeface="Arial" panose="020B0604020202020204" pitchFamily="34" charset="0"/>
              </a:rPr>
              <a:t>Marec:</a:t>
            </a:r>
            <a:r>
              <a:rPr lang="sk-SK" sz="975" dirty="0">
                <a:latin typeface="Arial" panose="020B0604020202020204" pitchFamily="34" charset="0"/>
                <a:cs typeface="Arial" panose="020B0604020202020204" pitchFamily="34" charset="0"/>
              </a:rPr>
              <a:t> Žiaci </a:t>
            </a:r>
            <a:r>
              <a:rPr lang="sk-SK" sz="975" dirty="0">
                <a:latin typeface="Arial" panose="020B0604020202020204" pitchFamily="34" charset="0"/>
                <a:cs typeface="Arial" panose="020B0604020202020204" pitchFamily="34" charset="0"/>
              </a:rPr>
              <a:t>5. a 6. </a:t>
            </a:r>
            <a:r>
              <a:rPr lang="sk-SK" sz="975" dirty="0">
                <a:latin typeface="Arial" panose="020B0604020202020204" pitchFamily="34" charset="0"/>
                <a:cs typeface="Arial" panose="020B0604020202020204" pitchFamily="34" charset="0"/>
              </a:rPr>
              <a:t>ročníka zažili </a:t>
            </a:r>
            <a:r>
              <a:rPr lang="sk-SK" sz="975" dirty="0">
                <a:latin typeface="Arial" panose="020B0604020202020204" pitchFamily="34" charset="0"/>
                <a:cs typeface="Arial" panose="020B0604020202020204" pitchFamily="34" charset="0"/>
              </a:rPr>
              <a:t>v školskej knižnici netradičný večer</a:t>
            </a:r>
            <a:r>
              <a:rPr lang="sk-SK" sz="975" dirty="0">
                <a:latin typeface="Arial" panose="020B0604020202020204" pitchFamily="34" charset="0"/>
                <a:cs typeface="Arial" panose="020B0604020202020204" pitchFamily="34" charset="0"/>
              </a:rPr>
              <a:t>. Vyplnili ho rôzne aktivity, prezentácie, literárny kvíz, čítanie pod lampou a súťaž  Bystrejší vyhráva. Zámerom  </a:t>
            </a:r>
            <a:r>
              <a:rPr lang="sk-SK" sz="975" dirty="0">
                <a:latin typeface="Arial" panose="020B0604020202020204" pitchFamily="34" charset="0"/>
                <a:cs typeface="Arial" panose="020B0604020202020204" pitchFamily="34" charset="0"/>
              </a:rPr>
              <a:t>tejto akcie bolo pripomenúť, </a:t>
            </a:r>
            <a:r>
              <a:rPr lang="sk-SK" sz="975" dirty="0">
                <a:latin typeface="Arial" panose="020B0604020202020204" pitchFamily="34" charset="0"/>
                <a:cs typeface="Arial" panose="020B0604020202020204" pitchFamily="34" charset="0"/>
              </a:rPr>
              <a:t>že </a:t>
            </a:r>
            <a:r>
              <a:rPr lang="sk-SK" sz="975" dirty="0">
                <a:latin typeface="Arial" panose="020B0604020202020204" pitchFamily="34" charset="0"/>
                <a:cs typeface="Arial" panose="020B0604020202020204" pitchFamily="34" charset="0"/>
              </a:rPr>
              <a:t>aj v období moderných informačných </a:t>
            </a:r>
            <a:r>
              <a:rPr lang="sk-SK" sz="975" dirty="0">
                <a:latin typeface="Arial" panose="020B0604020202020204" pitchFamily="34" charset="0"/>
                <a:cs typeface="Arial" panose="020B0604020202020204" pitchFamily="34" charset="0"/>
              </a:rPr>
              <a:t>technológií </a:t>
            </a:r>
            <a:r>
              <a:rPr lang="sk-SK" sz="975" dirty="0">
                <a:latin typeface="Arial" panose="020B0604020202020204" pitchFamily="34" charset="0"/>
                <a:cs typeface="Arial" panose="020B0604020202020204" pitchFamily="34" charset="0"/>
              </a:rPr>
              <a:t>a počítačov má kniha svoje opodstatnenie a význam. </a:t>
            </a:r>
            <a:endParaRPr lang="sk-SK" sz="975" dirty="0">
              <a:latin typeface="Arial" panose="020B0604020202020204" pitchFamily="34" charset="0"/>
              <a:cs typeface="Arial" panose="020B0604020202020204" pitchFamily="34" charset="0"/>
            </a:endParaRPr>
          </a:p>
          <a:p>
            <a:pPr algn="just"/>
            <a:r>
              <a:rPr lang="sk-SK" sz="975" dirty="0">
                <a:latin typeface="Arial" panose="020B0604020202020204" pitchFamily="34" charset="0"/>
                <a:cs typeface="Arial" panose="020B0604020202020204" pitchFamily="34" charset="0"/>
              </a:rPr>
              <a:t>Ešte lepšie na tom boli žiaci 1. a 2. ročníka, ktorí so svojimi učiteľkami v školskej knižnici strávili rozprávkovú noc.</a:t>
            </a:r>
            <a:endParaRPr lang="sk-SK" sz="975" dirty="0">
              <a:latin typeface="Arial" panose="020B0604020202020204" pitchFamily="34" charset="0"/>
              <a:cs typeface="Arial" panose="020B0604020202020204" pitchFamily="34" charset="0"/>
            </a:endParaRPr>
          </a:p>
        </p:txBody>
      </p:sp>
      <p:sp>
        <p:nvSpPr>
          <p:cNvPr id="9" name="Obdĺžnik 8"/>
          <p:cNvSpPr/>
          <p:nvPr/>
        </p:nvSpPr>
        <p:spPr>
          <a:xfrm>
            <a:off x="5157283" y="1656779"/>
            <a:ext cx="2479808" cy="1442703"/>
          </a:xfrm>
          <a:prstGeom prst="rect">
            <a:avLst/>
          </a:prstGeom>
        </p:spPr>
        <p:txBody>
          <a:bodyPr wrap="square">
            <a:spAutoFit/>
          </a:bodyPr>
          <a:lstStyle/>
          <a:p>
            <a:pPr algn="just"/>
            <a:r>
              <a:rPr lang="sk-SK" sz="975" b="1" u="sng" dirty="0">
                <a:latin typeface="Arial" panose="020B0604020202020204" pitchFamily="34" charset="0"/>
                <a:cs typeface="Arial" panose="020B0604020202020204" pitchFamily="34" charset="0"/>
              </a:rPr>
              <a:t>Február: </a:t>
            </a:r>
            <a:r>
              <a:rPr lang="sk-SK" sz="975" dirty="0">
                <a:latin typeface="Arial" panose="020B0604020202020204" pitchFamily="34" charset="0"/>
                <a:cs typeface="Arial" panose="020B0604020202020204" pitchFamily="34" charset="0"/>
              </a:rPr>
              <a:t>Karneval </a:t>
            </a:r>
            <a:r>
              <a:rPr lang="sk-SK" sz="975" dirty="0">
                <a:latin typeface="Arial" panose="020B0604020202020204" pitchFamily="34" charset="0"/>
                <a:cs typeface="Arial" panose="020B0604020202020204" pitchFamily="34" charset="0"/>
              </a:rPr>
              <a:t>je našou </a:t>
            </a:r>
            <a:r>
              <a:rPr lang="sk-SK" sz="975" dirty="0">
                <a:latin typeface="Arial" panose="020B0604020202020204" pitchFamily="34" charset="0"/>
                <a:cs typeface="Arial" panose="020B0604020202020204" pitchFamily="34" charset="0"/>
              </a:rPr>
              <a:t>top udalosťou a patrí </a:t>
            </a:r>
            <a:r>
              <a:rPr lang="sk-SK" sz="975" dirty="0">
                <a:latin typeface="Arial" panose="020B0604020202020204" pitchFamily="34" charset="0"/>
                <a:cs typeface="Arial" panose="020B0604020202020204" pitchFamily="34" charset="0"/>
              </a:rPr>
              <a:t>medzi najočakávanejšie </a:t>
            </a:r>
            <a:r>
              <a:rPr lang="sk-SK" sz="975" dirty="0">
                <a:latin typeface="Arial" panose="020B0604020202020204" pitchFamily="34" charset="0"/>
                <a:cs typeface="Arial" panose="020B0604020202020204" pitchFamily="34" charset="0"/>
              </a:rPr>
              <a:t> </a:t>
            </a:r>
            <a:r>
              <a:rPr lang="sk-SK" sz="975" dirty="0">
                <a:latin typeface="Arial" panose="020B0604020202020204" pitchFamily="34" charset="0"/>
                <a:cs typeface="Arial" panose="020B0604020202020204" pitchFamily="34" charset="0"/>
              </a:rPr>
              <a:t>školské podujatia. </a:t>
            </a:r>
            <a:r>
              <a:rPr lang="sk-SK" sz="975" dirty="0">
                <a:latin typeface="Arial" panose="020B0604020202020204" pitchFamily="34" charset="0"/>
                <a:cs typeface="Arial" panose="020B0604020202020204" pitchFamily="34" charset="0"/>
              </a:rPr>
              <a:t>Za </a:t>
            </a:r>
            <a:r>
              <a:rPr lang="sk-SK" sz="975" dirty="0">
                <a:latin typeface="Arial" panose="020B0604020202020204" pitchFamily="34" charset="0"/>
                <a:cs typeface="Arial" panose="020B0604020202020204" pitchFamily="34" charset="0"/>
              </a:rPr>
              <a:t>posledné roky sa zvýšila jeho úroveň tým, že sa na ňom aktívne zúčastňujú ako masky všetci žiaci. Členovia žiackeho parlamentu </a:t>
            </a:r>
            <a:r>
              <a:rPr lang="sk-SK" sz="975" dirty="0">
                <a:latin typeface="Arial" panose="020B0604020202020204" pitchFamily="34" charset="0"/>
                <a:cs typeface="Arial" panose="020B0604020202020204" pitchFamily="34" charset="0"/>
              </a:rPr>
              <a:t>každý rok navrhujú </a:t>
            </a:r>
            <a:r>
              <a:rPr lang="sk-SK" sz="975" dirty="0">
                <a:latin typeface="Arial" panose="020B0604020202020204" pitchFamily="34" charset="0"/>
                <a:cs typeface="Arial" panose="020B0604020202020204" pitchFamily="34" charset="0"/>
              </a:rPr>
              <a:t>„témy masiek“ a každá trieda si v losovaní vytiahne jednu z nich. </a:t>
            </a:r>
          </a:p>
        </p:txBody>
      </p:sp>
      <p:sp>
        <p:nvSpPr>
          <p:cNvPr id="11" name="BlokTextu 10"/>
          <p:cNvSpPr txBox="1"/>
          <p:nvPr/>
        </p:nvSpPr>
        <p:spPr>
          <a:xfrm>
            <a:off x="7221844" y="5424121"/>
            <a:ext cx="2560025" cy="842538"/>
          </a:xfrm>
          <a:prstGeom prst="rect">
            <a:avLst/>
          </a:prstGeom>
          <a:noFill/>
        </p:spPr>
        <p:txBody>
          <a:bodyPr wrap="square" rtlCol="0">
            <a:spAutoFit/>
          </a:bodyPr>
          <a:lstStyle/>
          <a:p>
            <a:pPr algn="just"/>
            <a:r>
              <a:rPr lang="sk-SK" sz="975" b="1" u="sng" dirty="0">
                <a:latin typeface="Arial" panose="020B0604020202020204" pitchFamily="34" charset="0"/>
                <a:cs typeface="Arial" panose="020B0604020202020204" pitchFamily="34" charset="0"/>
              </a:rPr>
              <a:t>Apríl: </a:t>
            </a:r>
            <a:r>
              <a:rPr lang="sk-SK" sz="975" dirty="0">
                <a:latin typeface="Arial" panose="020B0604020202020204" pitchFamily="34" charset="0"/>
                <a:cs typeface="Arial" panose="020B0604020202020204" pitchFamily="34" charset="0"/>
              </a:rPr>
              <a:t>Testovanie deviatakov je strašiakom pre mnohých žiakov. Je to prvá dôležitá skúška, ktorá v prípade úspešnosti nad 90% môže zaručiť výber akejkoľvek strednej školy bez prijímacích skúšok. </a:t>
            </a:r>
            <a:endParaRPr lang="sk-SK" sz="975" dirty="0">
              <a:latin typeface="Arial" panose="020B0604020202020204" pitchFamily="34" charset="0"/>
              <a:cs typeface="Arial" panose="020B0604020202020204" pitchFamily="34" charset="0"/>
            </a:endParaRPr>
          </a:p>
        </p:txBody>
      </p:sp>
      <p:pic>
        <p:nvPicPr>
          <p:cNvPr id="2" name="Obrázok 1"/>
          <p:cNvPicPr>
            <a:picLocks noChangeAspect="1"/>
          </p:cNvPicPr>
          <p:nvPr/>
        </p:nvPicPr>
        <p:blipFill>
          <a:blip r:embed="rId2"/>
          <a:stretch>
            <a:fillRect/>
          </a:stretch>
        </p:blipFill>
        <p:spPr>
          <a:xfrm rot="630985">
            <a:off x="7939886" y="1666232"/>
            <a:ext cx="1566083" cy="120690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Obrázok 2"/>
          <p:cNvPicPr>
            <a:picLocks noChangeAspect="1"/>
          </p:cNvPicPr>
          <p:nvPr/>
        </p:nvPicPr>
        <p:blipFill>
          <a:blip r:embed="rId3"/>
          <a:stretch>
            <a:fillRect/>
          </a:stretch>
        </p:blipFill>
        <p:spPr>
          <a:xfrm>
            <a:off x="5543107" y="5303161"/>
            <a:ext cx="1449708" cy="108445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Obrázok 9"/>
          <p:cNvPicPr>
            <a:picLocks noChangeAspect="1"/>
          </p:cNvPicPr>
          <p:nvPr/>
        </p:nvPicPr>
        <p:blipFill>
          <a:blip r:embed="rId4"/>
          <a:stretch>
            <a:fillRect/>
          </a:stretch>
        </p:blipFill>
        <p:spPr>
          <a:xfrm>
            <a:off x="8152162" y="3576575"/>
            <a:ext cx="1628278" cy="1196041"/>
          </a:xfrm>
          <a:prstGeom prst="rect">
            <a:avLst/>
          </a:prstGeom>
          <a:solidFill>
            <a:schemeClr val="accent2"/>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2" name="Obrázok 11" descr="http://www.inakobdareni.sk/Data/1943/UserFiles/iveta-burko/osemsmerovka-januar17.jpg"/>
          <p:cNvPicPr/>
          <p:nvPr/>
        </p:nvPicPr>
        <p:blipFill>
          <a:blip r:embed="rId5"/>
          <a:srcRect/>
          <a:stretch>
            <a:fillRect/>
          </a:stretch>
        </p:blipFill>
        <p:spPr bwMode="auto">
          <a:xfrm>
            <a:off x="0" y="705513"/>
            <a:ext cx="4681101" cy="2724150"/>
          </a:xfrm>
          <a:prstGeom prst="rect">
            <a:avLst/>
          </a:prstGeom>
          <a:noFill/>
          <a:ln w="9525">
            <a:noFill/>
            <a:miter lim="800000"/>
            <a:headEnd/>
            <a:tailEnd/>
          </a:ln>
        </p:spPr>
      </p:pic>
      <p:pic>
        <p:nvPicPr>
          <p:cNvPr id="14" name="Obrázok 13"/>
          <p:cNvPicPr>
            <a:picLocks noChangeAspect="1"/>
          </p:cNvPicPr>
          <p:nvPr/>
        </p:nvPicPr>
        <p:blipFill>
          <a:blip r:embed="rId6"/>
          <a:stretch>
            <a:fillRect/>
          </a:stretch>
        </p:blipFill>
        <p:spPr>
          <a:xfrm>
            <a:off x="91784" y="3954399"/>
            <a:ext cx="4289436" cy="2404573"/>
          </a:xfrm>
          <a:prstGeom prst="rect">
            <a:avLst/>
          </a:prstGeom>
        </p:spPr>
      </p:pic>
    </p:spTree>
    <p:extLst>
      <p:ext uri="{BB962C8B-B14F-4D97-AF65-F5344CB8AC3E}">
        <p14:creationId xmlns:p14="http://schemas.microsoft.com/office/powerpoint/2010/main" val="14238724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dĺžnik 4"/>
          <p:cNvSpPr/>
          <p:nvPr/>
        </p:nvSpPr>
        <p:spPr>
          <a:xfrm>
            <a:off x="0" y="4135472"/>
            <a:ext cx="4643438" cy="692497"/>
          </a:xfrm>
          <a:prstGeom prst="rect">
            <a:avLst/>
          </a:prstGeom>
        </p:spPr>
        <p:txBody>
          <a:bodyPr wrap="square">
            <a:spAutoFit/>
          </a:bodyPr>
          <a:lstStyle/>
          <a:p>
            <a:pPr lvl="0" algn="just"/>
            <a:r>
              <a:rPr lang="sk-SK" sz="975" b="1" u="sng" dirty="0">
                <a:solidFill>
                  <a:prstClr val="black"/>
                </a:solidFill>
                <a:latin typeface="Arial" panose="020B0604020202020204" pitchFamily="34" charset="0"/>
                <a:cs typeface="Arial" panose="020B0604020202020204" pitchFamily="34" charset="0"/>
              </a:rPr>
              <a:t>Máj</a:t>
            </a:r>
            <a:r>
              <a:rPr lang="sk-SK" sz="975" dirty="0">
                <a:solidFill>
                  <a:prstClr val="black"/>
                </a:solidFill>
                <a:latin typeface="Arial" panose="020B0604020202020204" pitchFamily="34" charset="0"/>
                <a:cs typeface="Arial" panose="020B0604020202020204" pitchFamily="34" charset="0"/>
              </a:rPr>
              <a:t>: 1. ročník podujatia pod názvom </a:t>
            </a:r>
            <a:r>
              <a:rPr lang="sk-SK" sz="975" dirty="0" err="1">
                <a:solidFill>
                  <a:prstClr val="black"/>
                </a:solidFill>
                <a:latin typeface="Arial" panose="020B0604020202020204" pitchFamily="34" charset="0"/>
                <a:cs typeface="Arial" panose="020B0604020202020204" pitchFamily="34" charset="0"/>
              </a:rPr>
              <a:t>Školfest</a:t>
            </a:r>
            <a:r>
              <a:rPr lang="sk-SK" sz="975" dirty="0">
                <a:solidFill>
                  <a:prstClr val="black"/>
                </a:solidFill>
                <a:latin typeface="Arial" panose="020B0604020202020204" pitchFamily="34" charset="0"/>
                <a:cs typeface="Arial" panose="020B0604020202020204" pitchFamily="34" charset="0"/>
              </a:rPr>
              <a:t>. Veľkým lákadlom pre všetkých bola trojica hviezd na slovenskej hudobnej scéne – Dominiky Mirgovej, </a:t>
            </a:r>
            <a:r>
              <a:rPr lang="sk-SK" sz="975" dirty="0" err="1">
                <a:solidFill>
                  <a:prstClr val="black"/>
                </a:solidFill>
                <a:latin typeface="Arial" panose="020B0604020202020204" pitchFamily="34" charset="0"/>
                <a:cs typeface="Arial" panose="020B0604020202020204" pitchFamily="34" charset="0"/>
              </a:rPr>
              <a:t>Celeste</a:t>
            </a:r>
            <a:r>
              <a:rPr lang="sk-SK" sz="975" dirty="0">
                <a:solidFill>
                  <a:prstClr val="black"/>
                </a:solidFill>
                <a:latin typeface="Arial" panose="020B0604020202020204" pitchFamily="34" charset="0"/>
                <a:cs typeface="Arial" panose="020B0604020202020204" pitchFamily="34" charset="0"/>
              </a:rPr>
              <a:t> </a:t>
            </a:r>
            <a:r>
              <a:rPr lang="sk-SK" sz="975" dirty="0" err="1">
                <a:solidFill>
                  <a:prstClr val="black"/>
                </a:solidFill>
                <a:latin typeface="Arial" panose="020B0604020202020204" pitchFamily="34" charset="0"/>
                <a:cs typeface="Arial" panose="020B0604020202020204" pitchFamily="34" charset="0"/>
              </a:rPr>
              <a:t>Buckingham</a:t>
            </a:r>
            <a:r>
              <a:rPr lang="sk-SK" sz="975" dirty="0">
                <a:solidFill>
                  <a:prstClr val="black"/>
                </a:solidFill>
                <a:latin typeface="Arial" panose="020B0604020202020204" pitchFamily="34" charset="0"/>
                <a:cs typeface="Arial" panose="020B0604020202020204" pitchFamily="34" charset="0"/>
              </a:rPr>
              <a:t> a Adama Ďuricu. Koncert sa konal v Košiciach v Steel </a:t>
            </a:r>
            <a:r>
              <a:rPr lang="sk-SK" sz="975" dirty="0">
                <a:solidFill>
                  <a:prstClr val="black"/>
                </a:solidFill>
                <a:latin typeface="Arial" panose="020B0604020202020204" pitchFamily="34" charset="0"/>
                <a:cs typeface="Arial" panose="020B0604020202020204" pitchFamily="34" charset="0"/>
              </a:rPr>
              <a:t>Aréne pri príležitosti MDD.</a:t>
            </a:r>
            <a:endParaRPr lang="sk-SK" sz="975" dirty="0">
              <a:solidFill>
                <a:prstClr val="black"/>
              </a:solidFill>
              <a:latin typeface="Arial" panose="020B0604020202020204" pitchFamily="34" charset="0"/>
              <a:cs typeface="Arial" panose="020B0604020202020204" pitchFamily="34" charset="0"/>
            </a:endParaRPr>
          </a:p>
        </p:txBody>
      </p:sp>
      <p:sp>
        <p:nvSpPr>
          <p:cNvPr id="6" name="Obdĺžnik 5"/>
          <p:cNvSpPr/>
          <p:nvPr/>
        </p:nvSpPr>
        <p:spPr>
          <a:xfrm>
            <a:off x="90107" y="654489"/>
            <a:ext cx="2064964" cy="1292662"/>
          </a:xfrm>
          <a:prstGeom prst="rect">
            <a:avLst/>
          </a:prstGeom>
        </p:spPr>
        <p:txBody>
          <a:bodyPr wrap="square">
            <a:spAutoFit/>
          </a:bodyPr>
          <a:lstStyle/>
          <a:p>
            <a:pPr algn="just"/>
            <a:r>
              <a:rPr lang="sk-SK" sz="975" b="1" u="sng" dirty="0">
                <a:latin typeface="Arial" panose="020B0604020202020204" pitchFamily="34" charset="0"/>
                <a:cs typeface="Arial" panose="020B0604020202020204" pitchFamily="34" charset="0"/>
              </a:rPr>
              <a:t>Máj: Benefičný beh pre </a:t>
            </a:r>
            <a:r>
              <a:rPr lang="sk-SK" sz="975" b="1" u="sng" dirty="0" err="1">
                <a:latin typeface="Arial" panose="020B0604020202020204" pitchFamily="34" charset="0"/>
                <a:cs typeface="Arial" panose="020B0604020202020204" pitchFamily="34" charset="0"/>
              </a:rPr>
              <a:t>Emmku</a:t>
            </a:r>
            <a:r>
              <a:rPr lang="sk-SK" sz="975" b="1" u="sng" dirty="0">
                <a:latin typeface="Arial" panose="020B0604020202020204" pitchFamily="34" charset="0"/>
                <a:cs typeface="Arial" panose="020B0604020202020204" pitchFamily="34" charset="0"/>
              </a:rPr>
              <a:t>. </a:t>
            </a:r>
            <a:r>
              <a:rPr lang="sk-SK" sz="975" dirty="0">
                <a:latin typeface="Arial" panose="020B0604020202020204" pitchFamily="34" charset="0"/>
                <a:cs typeface="Arial" panose="020B0604020202020204" pitchFamily="34" charset="0"/>
              </a:rPr>
              <a:t>Hlavným </a:t>
            </a:r>
            <a:r>
              <a:rPr lang="sk-SK" sz="975" dirty="0">
                <a:latin typeface="Arial" panose="020B0604020202020204" pitchFamily="34" charset="0"/>
                <a:cs typeface="Arial" panose="020B0604020202020204" pitchFamily="34" charset="0"/>
              </a:rPr>
              <a:t>motívom a cieľom tohto výnimočného podujatia bolo podporiť  našu malú kamarátku, prispieť na liečebno-rehabilitačné procedúry a takýmto šľachetným činom prejaviť spolupatričnosť a priateľstvo. </a:t>
            </a:r>
          </a:p>
        </p:txBody>
      </p:sp>
      <p:sp>
        <p:nvSpPr>
          <p:cNvPr id="7" name="Obdĺžnik 6"/>
          <p:cNvSpPr/>
          <p:nvPr/>
        </p:nvSpPr>
        <p:spPr>
          <a:xfrm>
            <a:off x="1604590" y="2484659"/>
            <a:ext cx="3102908" cy="1442703"/>
          </a:xfrm>
          <a:prstGeom prst="rect">
            <a:avLst/>
          </a:prstGeom>
        </p:spPr>
        <p:txBody>
          <a:bodyPr wrap="square">
            <a:spAutoFit/>
          </a:bodyPr>
          <a:lstStyle/>
          <a:p>
            <a:pPr algn="just"/>
            <a:r>
              <a:rPr lang="sk-SK" sz="975" b="1" u="sng" dirty="0">
                <a:latin typeface="Arial" panose="020B0604020202020204" pitchFamily="34" charset="0"/>
                <a:cs typeface="Arial" panose="020B0604020202020204" pitchFamily="34" charset="0"/>
              </a:rPr>
              <a:t>Máj: </a:t>
            </a:r>
            <a:r>
              <a:rPr lang="sk-SK" sz="975" dirty="0">
                <a:latin typeface="Arial" panose="020B0604020202020204" pitchFamily="34" charset="0"/>
                <a:cs typeface="Arial" panose="020B0604020202020204" pitchFamily="34" charset="0"/>
              </a:rPr>
              <a:t>V </a:t>
            </a:r>
            <a:r>
              <a:rPr lang="sk-SK" sz="975" dirty="0">
                <a:latin typeface="Arial" panose="020B0604020202020204" pitchFamily="34" charset="0"/>
                <a:cs typeface="Arial" panose="020B0604020202020204" pitchFamily="34" charset="0"/>
              </a:rPr>
              <a:t>dňoch od 2. do 5. mája 2017 sa v priestoroch </a:t>
            </a:r>
            <a:r>
              <a:rPr lang="sk-SK" sz="975" dirty="0">
                <a:latin typeface="Arial" panose="020B0604020202020204" pitchFamily="34" charset="0"/>
                <a:cs typeface="Arial" panose="020B0604020202020204" pitchFamily="34" charset="0"/>
              </a:rPr>
              <a:t>našej školy ozývala </a:t>
            </a:r>
            <a:r>
              <a:rPr lang="sk-SK" sz="975" dirty="0">
                <a:latin typeface="Arial" panose="020B0604020202020204" pitchFamily="34" charset="0"/>
                <a:cs typeface="Arial" panose="020B0604020202020204" pitchFamily="34" charset="0"/>
              </a:rPr>
              <a:t>čeština, všetkým veľmi blízka, a predsa rozdielna  reč žiakov a učiteľov zo spriatelenej školy s rovnakým názvom z </a:t>
            </a:r>
            <a:r>
              <a:rPr lang="sk-SK" sz="975" dirty="0" err="1">
                <a:latin typeface="Arial" panose="020B0604020202020204" pitchFamily="34" charset="0"/>
                <a:cs typeface="Arial" panose="020B0604020202020204" pitchFamily="34" charset="0"/>
              </a:rPr>
              <a:t>Námeští</a:t>
            </a:r>
            <a:r>
              <a:rPr lang="sk-SK" sz="975" dirty="0">
                <a:latin typeface="Arial" panose="020B0604020202020204" pitchFamily="34" charset="0"/>
                <a:cs typeface="Arial" panose="020B0604020202020204" pitchFamily="34" charset="0"/>
              </a:rPr>
              <a:t> nad Oslavou v Českej republike. Pricestovali k nám už ako „starí známi“, pretože  presne pred rokom sme u nich hosťovali my,  takže všetci sa navzájom veľmi dobre poznáme a čo je hlavné – výborne si rozumieme.</a:t>
            </a:r>
          </a:p>
        </p:txBody>
      </p:sp>
      <p:sp>
        <p:nvSpPr>
          <p:cNvPr id="8" name="BlokTextu 7"/>
          <p:cNvSpPr txBox="1"/>
          <p:nvPr/>
        </p:nvSpPr>
        <p:spPr>
          <a:xfrm>
            <a:off x="2152370" y="54214"/>
            <a:ext cx="383438" cy="242374"/>
          </a:xfrm>
          <a:prstGeom prst="rect">
            <a:avLst/>
          </a:prstGeom>
          <a:noFill/>
        </p:spPr>
        <p:txBody>
          <a:bodyPr wrap="none" rtlCol="0">
            <a:spAutoFit/>
          </a:bodyPr>
          <a:lstStyle/>
          <a:p>
            <a:r>
              <a:rPr lang="sk-SK" sz="975" dirty="0"/>
              <a:t>- 4 -</a:t>
            </a:r>
            <a:endParaRPr lang="sk-SK" sz="975" dirty="0"/>
          </a:p>
        </p:txBody>
      </p:sp>
      <p:pic>
        <p:nvPicPr>
          <p:cNvPr id="4" name="Obrázok 3"/>
          <p:cNvPicPr>
            <a:picLocks noChangeAspect="1"/>
          </p:cNvPicPr>
          <p:nvPr/>
        </p:nvPicPr>
        <p:blipFill>
          <a:blip r:embed="rId2"/>
          <a:stretch>
            <a:fillRect/>
          </a:stretch>
        </p:blipFill>
        <p:spPr>
          <a:xfrm>
            <a:off x="107764" y="2561090"/>
            <a:ext cx="1496826" cy="12128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Obrázok 8"/>
          <p:cNvPicPr>
            <a:picLocks noChangeAspect="1"/>
          </p:cNvPicPr>
          <p:nvPr/>
        </p:nvPicPr>
        <p:blipFill>
          <a:blip r:embed="rId3"/>
          <a:stretch>
            <a:fillRect/>
          </a:stretch>
        </p:blipFill>
        <p:spPr>
          <a:xfrm>
            <a:off x="2535808" y="703294"/>
            <a:ext cx="1689019" cy="13028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Obrázok 9" descr="18622236_1393919450666165_5643006626911677905_n">
            <a:hlinkClick r:id="rId4" tooltip="&quot;18622236_1393919450666165_5643006626911677905_n&quot;"/>
          </p:cNvPr>
          <p:cNvPicPr/>
          <p:nvPr/>
        </p:nvPicPr>
        <p:blipFill rotWithShape="1">
          <a:blip r:embed="rId5">
            <a:extLst>
              <a:ext uri="{28A0092B-C50C-407E-A947-70E740481C1C}">
                <a14:useLocalDpi xmlns:a14="http://schemas.microsoft.com/office/drawing/2010/main" val="0"/>
              </a:ext>
            </a:extLst>
          </a:blip>
          <a:srcRect l="19664" t="15224" r="21512"/>
          <a:stretch/>
        </p:blipFill>
        <p:spPr bwMode="auto">
          <a:xfrm rot="568186">
            <a:off x="2635905" y="5136382"/>
            <a:ext cx="1804362" cy="136622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53640926-AAD7-44D8-BBD7-CCE9431645EC}">
              <a14:shadowObscured xmlns:a14="http://schemas.microsoft.com/office/drawing/2010/main"/>
            </a:ext>
          </a:extLst>
        </p:spPr>
      </p:pic>
      <p:pic>
        <p:nvPicPr>
          <p:cNvPr id="11" name="Obrázok 10"/>
          <p:cNvPicPr>
            <a:picLocks noChangeAspect="1"/>
          </p:cNvPicPr>
          <p:nvPr/>
        </p:nvPicPr>
        <p:blipFill>
          <a:blip r:embed="rId6"/>
          <a:stretch>
            <a:fillRect/>
          </a:stretch>
        </p:blipFill>
        <p:spPr>
          <a:xfrm>
            <a:off x="520234" y="5189487"/>
            <a:ext cx="1638860" cy="13011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2" name="BlokTextu 11"/>
          <p:cNvSpPr txBox="1"/>
          <p:nvPr/>
        </p:nvSpPr>
        <p:spPr>
          <a:xfrm>
            <a:off x="7289288" y="173372"/>
            <a:ext cx="994242" cy="229935"/>
          </a:xfrm>
          <a:prstGeom prst="rect">
            <a:avLst/>
          </a:prstGeom>
          <a:noFill/>
        </p:spPr>
        <p:txBody>
          <a:bodyPr wrap="square" rtlCol="0">
            <a:spAutoFit/>
          </a:bodyPr>
          <a:lstStyle/>
          <a:p>
            <a:r>
              <a:rPr lang="sk-SK" sz="894" dirty="0"/>
              <a:t>- 13 -</a:t>
            </a:r>
            <a:endParaRPr lang="sk-SK" sz="894" dirty="0"/>
          </a:p>
        </p:txBody>
      </p:sp>
      <p:sp>
        <p:nvSpPr>
          <p:cNvPr id="2" name="BlokTextu 1"/>
          <p:cNvSpPr txBox="1"/>
          <p:nvPr/>
        </p:nvSpPr>
        <p:spPr>
          <a:xfrm>
            <a:off x="5666816" y="497297"/>
            <a:ext cx="4239185" cy="292388"/>
          </a:xfrm>
          <a:prstGeom prst="rect">
            <a:avLst/>
          </a:prstGeom>
          <a:noFill/>
        </p:spPr>
        <p:txBody>
          <a:bodyPr wrap="square" rtlCol="0">
            <a:spAutoFit/>
          </a:bodyPr>
          <a:lstStyle/>
          <a:p>
            <a:r>
              <a:rPr lang="sk-SK" sz="1300" dirty="0"/>
              <a:t>Recepty na letné pochúťky od pána učiteľa R. </a:t>
            </a:r>
            <a:r>
              <a:rPr lang="sk-SK" sz="1300" dirty="0" err="1"/>
              <a:t>Iľaša</a:t>
            </a:r>
            <a:endParaRPr lang="sk-SK" sz="1300" dirty="0"/>
          </a:p>
        </p:txBody>
      </p:sp>
      <p:sp>
        <p:nvSpPr>
          <p:cNvPr id="3" name="BlokTextu 2"/>
          <p:cNvSpPr txBox="1"/>
          <p:nvPr/>
        </p:nvSpPr>
        <p:spPr>
          <a:xfrm>
            <a:off x="5190169" y="1017347"/>
            <a:ext cx="4544199" cy="2342949"/>
          </a:xfrm>
          <a:prstGeom prst="rect">
            <a:avLst/>
          </a:prstGeom>
          <a:noFill/>
          <a:ln>
            <a:solidFill>
              <a:srgbClr val="00B050"/>
            </a:solidFill>
          </a:ln>
        </p:spPr>
        <p:txBody>
          <a:bodyPr wrap="square" rtlCol="0">
            <a:spAutoFit/>
          </a:bodyPr>
          <a:lstStyle/>
          <a:p>
            <a:r>
              <a:rPr lang="sk-SK" sz="975" u="sng" dirty="0"/>
              <a:t>Osviežujúca ovocná torta bez pečenia</a:t>
            </a:r>
          </a:p>
          <a:p>
            <a:endParaRPr lang="sk-SK" sz="975" u="sng" dirty="0"/>
          </a:p>
          <a:p>
            <a:r>
              <a:rPr lang="sk-SK" sz="975" dirty="0"/>
              <a:t>Suroviny: 240 g  detské piškóty /okrúhle/</a:t>
            </a:r>
          </a:p>
          <a:p>
            <a:r>
              <a:rPr lang="sk-SK" sz="975" dirty="0"/>
              <a:t> </a:t>
            </a:r>
            <a:r>
              <a:rPr lang="sk-SK" sz="975" dirty="0"/>
              <a:t>                 2 ks vanilkový cukor</a:t>
            </a:r>
          </a:p>
          <a:p>
            <a:r>
              <a:rPr lang="sk-SK" sz="975" dirty="0"/>
              <a:t> </a:t>
            </a:r>
            <a:r>
              <a:rPr lang="sk-SK" sz="975" dirty="0"/>
              <a:t>                 400 ml lahôdková kyslá smotana</a:t>
            </a:r>
          </a:p>
          <a:p>
            <a:r>
              <a:rPr lang="sk-SK" sz="975" dirty="0"/>
              <a:t> </a:t>
            </a:r>
            <a:r>
              <a:rPr lang="sk-SK" sz="975" dirty="0"/>
              <a:t>                 200 ml smotana na šľahanie</a:t>
            </a:r>
          </a:p>
          <a:p>
            <a:r>
              <a:rPr lang="sk-SK" sz="975" dirty="0"/>
              <a:t> </a:t>
            </a:r>
            <a:r>
              <a:rPr lang="sk-SK" sz="975" dirty="0"/>
              <a:t>                 1 ks  kompót </a:t>
            </a:r>
            <a:r>
              <a:rPr lang="sk-SK" sz="975" dirty="0"/>
              <a:t>/</a:t>
            </a:r>
            <a:r>
              <a:rPr lang="sk-SK" sz="975" dirty="0"/>
              <a:t>jahodový, čučoriedkový, malinový.../</a:t>
            </a:r>
          </a:p>
          <a:p>
            <a:r>
              <a:rPr lang="sk-SK" sz="975" dirty="0"/>
              <a:t>                           alebo čerstvé ovocie /využijeme aj na ozdobu/</a:t>
            </a:r>
          </a:p>
          <a:p>
            <a:r>
              <a:rPr lang="sk-SK" sz="975" b="1" dirty="0"/>
              <a:t>Postup</a:t>
            </a:r>
            <a:r>
              <a:rPr lang="sk-SK" sz="975" dirty="0"/>
              <a:t>: </a:t>
            </a:r>
          </a:p>
          <a:p>
            <a:pPr algn="just"/>
            <a:r>
              <a:rPr lang="sk-SK" sz="975" dirty="0"/>
              <a:t>Šľahačkovú smotanu vyšľaháme mixérom a do nej vmiešame lahôdkovú kyslú smotanu. Pridáme vanilkový cukor. Do okrúhlej tortovej formy poukladáme piškóty, aby sme zakryli dno, potrieme ich šľahačkovou zmesou. Na ňu navrstvíme ovocie, znova dáme vrstvu piškót, zmes smotany a šľahačky, ovocie, piškóty a navrch opäť zmes smotany. Ozdobíme čerstvým ovocím. Necháme v chladničke odležať 3 – 5 hodín. Vychladenú tortu pokrájame a vychutnávame si. </a:t>
            </a:r>
            <a:r>
              <a:rPr lang="sk-SK" sz="975" dirty="0">
                <a:sym typeface="Wingdings" panose="05000000000000000000" pitchFamily="2" charset="2"/>
              </a:rPr>
              <a:t></a:t>
            </a:r>
            <a:r>
              <a:rPr lang="sk-SK" sz="975" dirty="0"/>
              <a:t>  </a:t>
            </a:r>
            <a:endParaRPr lang="sk-SK" sz="975" dirty="0"/>
          </a:p>
        </p:txBody>
      </p:sp>
      <p:sp>
        <p:nvSpPr>
          <p:cNvPr id="13" name="BlokTextu 12"/>
          <p:cNvSpPr txBox="1"/>
          <p:nvPr/>
        </p:nvSpPr>
        <p:spPr>
          <a:xfrm>
            <a:off x="5190169" y="3750836"/>
            <a:ext cx="4544199" cy="1142620"/>
          </a:xfrm>
          <a:prstGeom prst="rect">
            <a:avLst/>
          </a:prstGeom>
          <a:noFill/>
          <a:ln>
            <a:solidFill>
              <a:srgbClr val="7030A0"/>
            </a:solidFill>
          </a:ln>
        </p:spPr>
        <p:txBody>
          <a:bodyPr wrap="square" rtlCol="0">
            <a:spAutoFit/>
          </a:bodyPr>
          <a:lstStyle/>
          <a:p>
            <a:r>
              <a:rPr lang="sk-SK" sz="975" u="sng" dirty="0"/>
              <a:t>Letný nápoj s príchuťou mäty, medovky, citrónu a bazy</a:t>
            </a:r>
          </a:p>
          <a:p>
            <a:endParaRPr lang="sk-SK" sz="975" u="sng" dirty="0"/>
          </a:p>
          <a:p>
            <a:r>
              <a:rPr lang="sk-SK" sz="975" dirty="0"/>
              <a:t>2 l vody, 10 lístkov mäty, 10 lístkov medovky, 2 citróny, 50 ml bazový </a:t>
            </a:r>
          </a:p>
          <a:p>
            <a:r>
              <a:rPr lang="sk-SK" sz="975" dirty="0"/>
              <a:t>s</a:t>
            </a:r>
            <a:r>
              <a:rPr lang="sk-SK" sz="975" dirty="0"/>
              <a:t>irup /namiesto bazového sirupu môžeme použiť 2 polievkové lyžice cukru/</a:t>
            </a:r>
          </a:p>
          <a:p>
            <a:pPr algn="just"/>
            <a:r>
              <a:rPr lang="sk-SK" sz="975" b="1" dirty="0"/>
              <a:t>Postup: </a:t>
            </a:r>
            <a:r>
              <a:rPr lang="sk-SK" sz="975" dirty="0"/>
              <a:t>Do džbánu si natrháme lístky mäty, medovky, pridáme citróny nakrájané na kolieska, bazový sirup /alebo cukor/ a zalejeme vodou. Pridáme zopár kociek ľadu a dobre premiešame.</a:t>
            </a:r>
            <a:endParaRPr lang="sk-SK" sz="975" dirty="0"/>
          </a:p>
        </p:txBody>
      </p:sp>
      <p:sp>
        <p:nvSpPr>
          <p:cNvPr id="14" name="BlokTextu 13"/>
          <p:cNvSpPr txBox="1"/>
          <p:nvPr/>
        </p:nvSpPr>
        <p:spPr>
          <a:xfrm>
            <a:off x="5190169" y="5189487"/>
            <a:ext cx="4544199" cy="1342803"/>
          </a:xfrm>
          <a:prstGeom prst="rect">
            <a:avLst/>
          </a:prstGeom>
          <a:noFill/>
          <a:ln>
            <a:solidFill>
              <a:srgbClr val="00B0F0"/>
            </a:solidFill>
          </a:ln>
        </p:spPr>
        <p:txBody>
          <a:bodyPr wrap="square" rtlCol="0">
            <a:spAutoFit/>
          </a:bodyPr>
          <a:lstStyle/>
          <a:p>
            <a:r>
              <a:rPr lang="sk-SK" sz="1138" u="sng" dirty="0"/>
              <a:t>Letný osviežujúci uhorkovo-</a:t>
            </a:r>
            <a:r>
              <a:rPr lang="sk-SK" sz="1138" u="sng" dirty="0" err="1"/>
              <a:t>limetkový</a:t>
            </a:r>
            <a:r>
              <a:rPr lang="sk-SK" sz="1138" u="sng" dirty="0"/>
              <a:t> nápoj</a:t>
            </a:r>
          </a:p>
          <a:p>
            <a:endParaRPr lang="sk-SK" sz="1138" u="sng" dirty="0"/>
          </a:p>
          <a:p>
            <a:r>
              <a:rPr lang="sk-SK" sz="975" dirty="0"/>
              <a:t>2 l studenej vody, 1 šalátová uhorka /cca 15 cm/, 2 ks </a:t>
            </a:r>
            <a:r>
              <a:rPr lang="sk-SK" sz="975" dirty="0" err="1"/>
              <a:t>limetky</a:t>
            </a:r>
            <a:r>
              <a:rPr lang="sk-SK" sz="975" dirty="0"/>
              <a:t>, 50 ml uhorkový sirup Relax /namiesto sirupu môžu byť 2 PL cukru/</a:t>
            </a:r>
          </a:p>
          <a:p>
            <a:pPr algn="just"/>
            <a:r>
              <a:rPr lang="sk-SK" sz="975" b="1" dirty="0"/>
              <a:t>Postup</a:t>
            </a:r>
            <a:r>
              <a:rPr lang="sk-SK" sz="975" dirty="0"/>
              <a:t>: Do džbánu nakrájame na tenučké kolieska uhorku a 1 ks </a:t>
            </a:r>
            <a:r>
              <a:rPr lang="sk-SK" sz="975" dirty="0" err="1"/>
              <a:t>limetky</a:t>
            </a:r>
            <a:r>
              <a:rPr lang="sk-SK" sz="975" dirty="0"/>
              <a:t>. 1 ks </a:t>
            </a:r>
            <a:r>
              <a:rPr lang="sk-SK" sz="975" dirty="0" err="1"/>
              <a:t>limetky</a:t>
            </a:r>
            <a:r>
              <a:rPr lang="sk-SK" sz="975" dirty="0"/>
              <a:t> odšťavíme a pridáme tam šťavu. Pridáme aj uhorkový sirup alebo cukor a zalejeme vodou. Počas horúcich letných dní si do nápoja pridávame aj kocky ľadu a dobre premiešame.</a:t>
            </a:r>
            <a:endParaRPr lang="sk-SK" sz="975" dirty="0"/>
          </a:p>
        </p:txBody>
      </p:sp>
    </p:spTree>
    <p:extLst>
      <p:ext uri="{BB962C8B-B14F-4D97-AF65-F5344CB8AC3E}">
        <p14:creationId xmlns:p14="http://schemas.microsoft.com/office/powerpoint/2010/main" val="41502558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6486244" y="451203"/>
            <a:ext cx="3190315" cy="267446"/>
          </a:xfrm>
          <a:prstGeom prst="rect">
            <a:avLst/>
          </a:prstGeom>
          <a:noFill/>
        </p:spPr>
        <p:txBody>
          <a:bodyPr wrap="square" rtlCol="0">
            <a:spAutoFit/>
          </a:bodyPr>
          <a:lstStyle/>
          <a:p>
            <a:r>
              <a:rPr lang="sk-SK" sz="1138" b="1" dirty="0">
                <a:solidFill>
                  <a:srgbClr val="002060"/>
                </a:solidFill>
              </a:rPr>
              <a:t>Redaktori na výzvedách...</a:t>
            </a:r>
            <a:endParaRPr lang="sk-SK" sz="1138" b="1" dirty="0">
              <a:solidFill>
                <a:srgbClr val="002060"/>
              </a:solidFill>
            </a:endParaRPr>
          </a:p>
        </p:txBody>
      </p:sp>
      <p:sp>
        <p:nvSpPr>
          <p:cNvPr id="3" name="BlokTextu 2"/>
          <p:cNvSpPr txBox="1"/>
          <p:nvPr/>
        </p:nvSpPr>
        <p:spPr>
          <a:xfrm>
            <a:off x="5069541" y="977357"/>
            <a:ext cx="4683499" cy="992579"/>
          </a:xfrm>
          <a:prstGeom prst="rect">
            <a:avLst/>
          </a:prstGeom>
          <a:noFill/>
          <a:ln>
            <a:solidFill>
              <a:srgbClr val="666699"/>
            </a:solidFill>
          </a:ln>
        </p:spPr>
        <p:txBody>
          <a:bodyPr wrap="square" rtlCol="0">
            <a:spAutoFit/>
          </a:bodyPr>
          <a:lstStyle/>
          <a:p>
            <a:pPr algn="just"/>
            <a:r>
              <a:rPr lang="sk-SK" sz="975" b="1" dirty="0">
                <a:latin typeface="Arial" panose="020B0604020202020204" pitchFamily="34" charset="0"/>
                <a:cs typeface="Arial" panose="020B0604020202020204" pitchFamily="34" charset="0"/>
              </a:rPr>
              <a:t>Predsavzali sme si, že zistíme, aké pocity lomcujú našimi deviatakmi pri odchode zo školy. </a:t>
            </a:r>
            <a:r>
              <a:rPr lang="sk-SK" sz="975" b="1" dirty="0">
                <a:latin typeface="Arial" panose="020B0604020202020204" pitchFamily="34" charset="0"/>
                <a:cs typeface="Arial" panose="020B0604020202020204" pitchFamily="34" charset="0"/>
              </a:rPr>
              <a:t>D</a:t>
            </a:r>
            <a:r>
              <a:rPr lang="sk-SK" sz="975" b="1" dirty="0">
                <a:latin typeface="Arial" panose="020B0604020202020204" pitchFamily="34" charset="0"/>
                <a:cs typeface="Arial" panose="020B0604020202020204" pitchFamily="34" charset="0"/>
              </a:rPr>
              <a:t>eväť rokov je predsa dlhá doba, ten čas nevymažeš z pamäti. A tu sme zistili, že naši redaktori Simona a Alex majú súrodencov v končiacom ročníku.  Ponúkame vám rozhovor brata-redaktora a sestry-deviatačky a ešte jeden rozhovor v opačnom garde – sestra je redaktorka a spovedá brata-deviataka.</a:t>
            </a:r>
            <a:endParaRPr lang="sk-SK" sz="975" b="1" dirty="0">
              <a:latin typeface="Arial" panose="020B0604020202020204" pitchFamily="34" charset="0"/>
              <a:cs typeface="Arial" panose="020B0604020202020204" pitchFamily="34" charset="0"/>
            </a:endParaRPr>
          </a:p>
        </p:txBody>
      </p:sp>
      <p:sp>
        <p:nvSpPr>
          <p:cNvPr id="4" name="BlokTextu 3"/>
          <p:cNvSpPr txBox="1"/>
          <p:nvPr/>
        </p:nvSpPr>
        <p:spPr>
          <a:xfrm>
            <a:off x="7141789" y="208829"/>
            <a:ext cx="939613" cy="242374"/>
          </a:xfrm>
          <a:prstGeom prst="rect">
            <a:avLst/>
          </a:prstGeom>
          <a:noFill/>
        </p:spPr>
        <p:txBody>
          <a:bodyPr wrap="square" rtlCol="0">
            <a:spAutoFit/>
          </a:bodyPr>
          <a:lstStyle/>
          <a:p>
            <a:r>
              <a:rPr lang="sk-SK" sz="975" dirty="0"/>
              <a:t>- 5 -</a:t>
            </a:r>
            <a:endParaRPr lang="sk-SK" sz="975" dirty="0"/>
          </a:p>
        </p:txBody>
      </p:sp>
      <p:sp>
        <p:nvSpPr>
          <p:cNvPr id="5" name="BlokTextu 4"/>
          <p:cNvSpPr txBox="1"/>
          <p:nvPr/>
        </p:nvSpPr>
        <p:spPr>
          <a:xfrm>
            <a:off x="5069542" y="2300158"/>
            <a:ext cx="4683499" cy="2793072"/>
          </a:xfrm>
          <a:prstGeom prst="rect">
            <a:avLst/>
          </a:prstGeom>
          <a:solidFill>
            <a:schemeClr val="accent6">
              <a:lumMod val="60000"/>
              <a:lumOff val="40000"/>
            </a:schemeClr>
          </a:solidFill>
        </p:spPr>
        <p:txBody>
          <a:bodyPr wrap="square" rtlCol="0">
            <a:spAutoFit/>
          </a:bodyPr>
          <a:lstStyle/>
          <a:p>
            <a:r>
              <a:rPr lang="sk-SK" sz="975" i="1" dirty="0">
                <a:latin typeface="Arial" panose="020B0604020202020204" pitchFamily="34" charset="0"/>
                <a:cs typeface="Arial" panose="020B0604020202020204" pitchFamily="34" charset="0"/>
              </a:rPr>
              <a:t>1.  S akými pocitmi opúšťaš po 9 rokoch brány našej školy?</a:t>
            </a:r>
          </a:p>
          <a:p>
            <a:r>
              <a:rPr lang="sk-SK" sz="975" b="1" dirty="0">
                <a:latin typeface="Arial" panose="020B0604020202020204" pitchFamily="34" charset="0"/>
                <a:cs typeface="Arial" panose="020B0604020202020204" pitchFamily="34" charset="0"/>
              </a:rPr>
              <a:t>     Moje pocity sú zmiešané. Bude mi to tu veľmi chýbať.</a:t>
            </a:r>
          </a:p>
          <a:p>
            <a:pPr marL="185738" indent="-185738">
              <a:buAutoNum type="arabicPeriod" startAt="2"/>
            </a:pPr>
            <a:r>
              <a:rPr lang="sk-SK" sz="975" i="1" dirty="0">
                <a:latin typeface="Arial" panose="020B0604020202020204" pitchFamily="34" charset="0"/>
                <a:cs typeface="Arial" panose="020B0604020202020204" pitchFamily="34" charset="0"/>
              </a:rPr>
              <a:t>Čo ti dala naša škola a ako sa pozeráš na tie roky, ktoré si tu strávila?</a:t>
            </a:r>
          </a:p>
          <a:p>
            <a:r>
              <a:rPr lang="sk-SK" sz="975" i="1" dirty="0">
                <a:latin typeface="Arial" panose="020B0604020202020204" pitchFamily="34" charset="0"/>
                <a:cs typeface="Arial" panose="020B0604020202020204" pitchFamily="34" charset="0"/>
              </a:rPr>
              <a:t>     </a:t>
            </a:r>
            <a:r>
              <a:rPr lang="sk-SK" sz="975" b="1" dirty="0">
                <a:latin typeface="Arial" panose="020B0604020202020204" pitchFamily="34" charset="0"/>
                <a:cs typeface="Arial" panose="020B0604020202020204" pitchFamily="34" charset="0"/>
              </a:rPr>
              <a:t>Čo mi dala? Veľa vedomostí a priateľov. Každý rok ma niečo naučil. Som</a:t>
            </a:r>
          </a:p>
          <a:p>
            <a:r>
              <a:rPr lang="sk-SK" sz="975" b="1" dirty="0">
                <a:latin typeface="Arial" panose="020B0604020202020204" pitchFamily="34" charset="0"/>
                <a:cs typeface="Arial" panose="020B0604020202020204" pitchFamily="34" charset="0"/>
              </a:rPr>
              <a:t> </a:t>
            </a:r>
            <a:r>
              <a:rPr lang="sk-SK" sz="975" b="1" dirty="0">
                <a:latin typeface="Arial" panose="020B0604020202020204" pitchFamily="34" charset="0"/>
                <a:cs typeface="Arial" panose="020B0604020202020204" pitchFamily="34" charset="0"/>
              </a:rPr>
              <a:t>     rada, že som tých deväť rokov strávila práve na tejto škole a že som </a:t>
            </a:r>
          </a:p>
          <a:p>
            <a:r>
              <a:rPr lang="sk-SK" sz="975" b="1" dirty="0">
                <a:latin typeface="Arial" panose="020B0604020202020204" pitchFamily="34" charset="0"/>
                <a:cs typeface="Arial" panose="020B0604020202020204" pitchFamily="34" charset="0"/>
              </a:rPr>
              <a:t> </a:t>
            </a:r>
            <a:r>
              <a:rPr lang="sk-SK" sz="975" b="1" dirty="0">
                <a:latin typeface="Arial" panose="020B0604020202020204" pitchFamily="34" charset="0"/>
                <a:cs typeface="Arial" panose="020B0604020202020204" pitchFamily="34" charset="0"/>
              </a:rPr>
              <a:t>     úspešne zvládla štúdium.</a:t>
            </a:r>
          </a:p>
          <a:p>
            <a:pPr marL="185738" indent="-185738">
              <a:buAutoNum type="arabicPeriod" startAt="3"/>
            </a:pPr>
            <a:r>
              <a:rPr lang="sk-SK" sz="975" i="1" dirty="0">
                <a:latin typeface="Arial" panose="020B0604020202020204" pitchFamily="34" charset="0"/>
                <a:cs typeface="Arial" panose="020B0604020202020204" pitchFamily="34" charset="0"/>
              </a:rPr>
              <a:t>Čo ti najviac utkvelo v pamäti?</a:t>
            </a:r>
          </a:p>
          <a:p>
            <a:r>
              <a:rPr lang="sk-SK" sz="975" i="1" dirty="0">
                <a:latin typeface="Arial" panose="020B0604020202020204" pitchFamily="34" charset="0"/>
                <a:cs typeface="Arial" panose="020B0604020202020204" pitchFamily="34" charset="0"/>
              </a:rPr>
              <a:t>      </a:t>
            </a:r>
            <a:r>
              <a:rPr lang="sk-SK" sz="975" b="1" dirty="0">
                <a:latin typeface="Arial" panose="020B0604020202020204" pitchFamily="34" charset="0"/>
                <a:cs typeface="Arial" panose="020B0604020202020204" pitchFamily="34" charset="0"/>
              </a:rPr>
              <a:t>V pamäti mi najviac utkveli spoločné výlety so spolužiakmi. </a:t>
            </a:r>
          </a:p>
          <a:p>
            <a:r>
              <a:rPr lang="sk-SK" sz="975" b="1" dirty="0">
                <a:latin typeface="Arial" panose="020B0604020202020204" pitchFamily="34" charset="0"/>
                <a:cs typeface="Arial" panose="020B0604020202020204" pitchFamily="34" charset="0"/>
              </a:rPr>
              <a:t> </a:t>
            </a:r>
            <a:r>
              <a:rPr lang="sk-SK" sz="975" b="1" dirty="0">
                <a:latin typeface="Arial" panose="020B0604020202020204" pitchFamily="34" charset="0"/>
                <a:cs typeface="Arial" panose="020B0604020202020204" pitchFamily="34" charset="0"/>
              </a:rPr>
              <a:t>     Napríklad v 8. ročníku lyžiarsky výcvik.</a:t>
            </a:r>
          </a:p>
          <a:p>
            <a:pPr marL="185738" indent="-185738">
              <a:buAutoNum type="arabicPeriod" startAt="4"/>
            </a:pPr>
            <a:r>
              <a:rPr lang="sk-SK" sz="975" i="1" dirty="0">
                <a:latin typeface="Arial" panose="020B0604020202020204" pitchFamily="34" charset="0"/>
                <a:cs typeface="Arial" panose="020B0604020202020204" pitchFamily="34" charset="0"/>
              </a:rPr>
              <a:t>Za kým a za čím ti bude smutno?</a:t>
            </a:r>
          </a:p>
          <a:p>
            <a:r>
              <a:rPr lang="sk-SK" sz="975" b="1" dirty="0">
                <a:latin typeface="Arial" panose="020B0604020202020204" pitchFamily="34" charset="0"/>
                <a:cs typeface="Arial" panose="020B0604020202020204" pitchFamily="34" charset="0"/>
              </a:rPr>
              <a:t>     Samozrejme mi bude chýbať triedny kolektív a triedna učiteľka. </a:t>
            </a:r>
          </a:p>
          <a:p>
            <a:pPr marL="185738" indent="-185738">
              <a:buAutoNum type="arabicPeriod" startAt="5"/>
            </a:pPr>
            <a:r>
              <a:rPr lang="sk-SK" sz="975" dirty="0">
                <a:latin typeface="Arial" panose="020B0604020202020204" pitchFamily="34" charset="0"/>
                <a:cs typeface="Arial" panose="020B0604020202020204" pitchFamily="34" charset="0"/>
              </a:rPr>
              <a:t>Aké pocity máš z toho, že ideš na strednú školu?</a:t>
            </a:r>
          </a:p>
          <a:p>
            <a:pPr algn="just"/>
            <a:r>
              <a:rPr lang="sk-SK" sz="975" b="1" dirty="0">
                <a:latin typeface="Arial" panose="020B0604020202020204" pitchFamily="34" charset="0"/>
                <a:cs typeface="Arial" panose="020B0604020202020204" pitchFamily="34" charset="0"/>
              </a:rPr>
              <a:t>     Úprimne poviem, že aj sa bojím aj sa teším. Bude to pre mňa nové </a:t>
            </a:r>
          </a:p>
          <a:p>
            <a:pPr algn="just"/>
            <a:r>
              <a:rPr lang="sk-SK" sz="975" b="1" dirty="0">
                <a:latin typeface="Arial" panose="020B0604020202020204" pitchFamily="34" charset="0"/>
                <a:cs typeface="Arial" panose="020B0604020202020204" pitchFamily="34" charset="0"/>
              </a:rPr>
              <a:t> </a:t>
            </a:r>
            <a:r>
              <a:rPr lang="sk-SK" sz="975" b="1" dirty="0">
                <a:latin typeface="Arial" panose="020B0604020202020204" pitchFamily="34" charset="0"/>
                <a:cs typeface="Arial" panose="020B0604020202020204" pitchFamily="34" charset="0"/>
              </a:rPr>
              <a:t>     prostredie, noví spolužiaci i učitelia. </a:t>
            </a:r>
            <a:r>
              <a:rPr lang="sk-SK" sz="975" b="1" dirty="0">
                <a:latin typeface="Arial" panose="020B0604020202020204" pitchFamily="34" charset="0"/>
                <a:cs typeface="Arial" panose="020B0604020202020204" pitchFamily="34" charset="0"/>
              </a:rPr>
              <a:t>I</a:t>
            </a:r>
            <a:r>
              <a:rPr lang="sk-SK" sz="975" b="1" dirty="0">
                <a:latin typeface="Arial" panose="020B0604020202020204" pitchFamily="34" charset="0"/>
                <a:cs typeface="Arial" panose="020B0604020202020204" pitchFamily="34" charset="0"/>
              </a:rPr>
              <a:t>dem študovať na  tunajšie</a:t>
            </a:r>
          </a:p>
          <a:p>
            <a:pPr algn="just"/>
            <a:r>
              <a:rPr lang="sk-SK" sz="975" b="1" dirty="0">
                <a:latin typeface="Arial" panose="020B0604020202020204" pitchFamily="34" charset="0"/>
                <a:cs typeface="Arial" panose="020B0604020202020204" pitchFamily="34" charset="0"/>
              </a:rPr>
              <a:t> </a:t>
            </a:r>
            <a:r>
              <a:rPr lang="sk-SK" sz="975" b="1" dirty="0">
                <a:latin typeface="Arial" panose="020B0604020202020204" pitchFamily="34" charset="0"/>
                <a:cs typeface="Arial" panose="020B0604020202020204" pitchFamily="34" charset="0"/>
              </a:rPr>
              <a:t>     gymnázium, ale aj tak si myslím, že začiatky budú ťažké. No verím,</a:t>
            </a:r>
          </a:p>
          <a:p>
            <a:pPr algn="just"/>
            <a:r>
              <a:rPr lang="sk-SK" sz="975" b="1" dirty="0">
                <a:latin typeface="Arial" panose="020B0604020202020204" pitchFamily="34" charset="0"/>
                <a:cs typeface="Arial" panose="020B0604020202020204" pitchFamily="34" charset="0"/>
              </a:rPr>
              <a:t> </a:t>
            </a:r>
            <a:r>
              <a:rPr lang="sk-SK" sz="975" b="1" dirty="0">
                <a:latin typeface="Arial" panose="020B0604020202020204" pitchFamily="34" charset="0"/>
                <a:cs typeface="Arial" panose="020B0604020202020204" pitchFamily="34" charset="0"/>
              </a:rPr>
              <a:t>     že to zvládnem.</a:t>
            </a:r>
          </a:p>
          <a:p>
            <a:pPr algn="just"/>
            <a:endParaRPr lang="sk-SK" sz="975" b="1" dirty="0">
              <a:latin typeface="Arial" panose="020B0604020202020204" pitchFamily="34" charset="0"/>
              <a:cs typeface="Arial" panose="020B0604020202020204" pitchFamily="34" charset="0"/>
            </a:endParaRPr>
          </a:p>
          <a:p>
            <a:pPr algn="just"/>
            <a:r>
              <a:rPr lang="sk-SK" sz="975" b="1" dirty="0">
                <a:latin typeface="Arial" panose="020B0604020202020204" pitchFamily="34" charset="0"/>
                <a:cs typeface="Arial" panose="020B0604020202020204" pitchFamily="34" charset="0"/>
              </a:rPr>
              <a:t>                                              </a:t>
            </a:r>
            <a:r>
              <a:rPr lang="sk-SK" sz="975" dirty="0">
                <a:latin typeface="Arial" panose="020B0604020202020204" pitchFamily="34" charset="0"/>
                <a:cs typeface="Arial" panose="020B0604020202020204" pitchFamily="34" charset="0"/>
              </a:rPr>
              <a:t>Pýtal sa  Alex Gajdoš sestry Ivanky</a:t>
            </a:r>
            <a:endParaRPr lang="sk-SK" sz="975" i="1" dirty="0">
              <a:latin typeface="Arial" panose="020B0604020202020204" pitchFamily="34" charset="0"/>
              <a:cs typeface="Arial" panose="020B0604020202020204" pitchFamily="34" charset="0"/>
            </a:endParaRPr>
          </a:p>
        </p:txBody>
      </p:sp>
      <p:sp>
        <p:nvSpPr>
          <p:cNvPr id="6" name="BlokTextu 5"/>
          <p:cNvSpPr txBox="1"/>
          <p:nvPr/>
        </p:nvSpPr>
        <p:spPr>
          <a:xfrm>
            <a:off x="5069542" y="5531699"/>
            <a:ext cx="4683499" cy="992579"/>
          </a:xfrm>
          <a:prstGeom prst="rect">
            <a:avLst/>
          </a:prstGeom>
          <a:solidFill>
            <a:schemeClr val="accent4">
              <a:lumMod val="40000"/>
              <a:lumOff val="60000"/>
            </a:schemeClr>
          </a:solidFill>
        </p:spPr>
        <p:txBody>
          <a:bodyPr wrap="square" rtlCol="0">
            <a:spAutoFit/>
          </a:bodyPr>
          <a:lstStyle/>
          <a:p>
            <a:pPr marL="185738" indent="-185738">
              <a:buAutoNum type="arabicPeriod"/>
            </a:pPr>
            <a:r>
              <a:rPr lang="sk-SK" sz="975" i="1" dirty="0">
                <a:latin typeface="Arial" panose="020B0604020202020204" pitchFamily="34" charset="0"/>
                <a:cs typeface="Arial" panose="020B0604020202020204" pitchFamily="34" charset="0"/>
              </a:rPr>
              <a:t>S </a:t>
            </a:r>
            <a:r>
              <a:rPr lang="sk-SK" sz="975" i="1" dirty="0">
                <a:latin typeface="Arial" panose="020B0604020202020204" pitchFamily="34" charset="0"/>
                <a:cs typeface="Arial" panose="020B0604020202020204" pitchFamily="34" charset="0"/>
              </a:rPr>
              <a:t>akými pocitmi opúšťaš po 9 rokoch brány našej školy</a:t>
            </a:r>
            <a:r>
              <a:rPr lang="sk-SK" sz="975" i="1" dirty="0">
                <a:latin typeface="Arial" panose="020B0604020202020204" pitchFamily="34" charset="0"/>
                <a:cs typeface="Arial" panose="020B0604020202020204" pitchFamily="34" charset="0"/>
              </a:rPr>
              <a:t>?</a:t>
            </a:r>
          </a:p>
          <a:p>
            <a:r>
              <a:rPr lang="sk-SK" sz="975" i="1" dirty="0">
                <a:latin typeface="Arial" panose="020B0604020202020204" pitchFamily="34" charset="0"/>
                <a:cs typeface="Arial" panose="020B0604020202020204" pitchFamily="34" charset="0"/>
              </a:rPr>
              <a:t>     </a:t>
            </a:r>
            <a:r>
              <a:rPr lang="sk-SK" sz="975" b="1" dirty="0">
                <a:latin typeface="Arial" panose="020B0604020202020204" pitchFamily="34" charset="0"/>
                <a:cs typeface="Arial" panose="020B0604020202020204" pitchFamily="34" charset="0"/>
              </a:rPr>
              <a:t>Sú to zvláštne, trochu </a:t>
            </a:r>
            <a:r>
              <a:rPr lang="sk-SK" sz="975" b="1" dirty="0">
                <a:latin typeface="Arial" panose="020B0604020202020204" pitchFamily="34" charset="0"/>
                <a:cs typeface="Arial" panose="020B0604020202020204" pitchFamily="34" charset="0"/>
              </a:rPr>
              <a:t>zlé </a:t>
            </a:r>
            <a:r>
              <a:rPr lang="sk-SK" sz="975" b="1" dirty="0">
                <a:latin typeface="Arial" panose="020B0604020202020204" pitchFamily="34" charset="0"/>
                <a:cs typeface="Arial" panose="020B0604020202020204" pitchFamily="34" charset="0"/>
              </a:rPr>
              <a:t>pocity, lebo </a:t>
            </a:r>
            <a:r>
              <a:rPr lang="sk-SK" sz="975" b="1" dirty="0">
                <a:latin typeface="Arial" panose="020B0604020202020204" pitchFamily="34" charset="0"/>
                <a:cs typeface="Arial" panose="020B0604020202020204" pitchFamily="34" charset="0"/>
              </a:rPr>
              <a:t>nebudem často s kamarátmi.</a:t>
            </a:r>
          </a:p>
          <a:p>
            <a:endParaRPr lang="sk-SK" sz="975" b="1" dirty="0">
              <a:latin typeface="Arial" panose="020B0604020202020204" pitchFamily="34" charset="0"/>
              <a:cs typeface="Arial" panose="020B0604020202020204" pitchFamily="34" charset="0"/>
            </a:endParaRPr>
          </a:p>
          <a:p>
            <a:pPr marL="185738" indent="-185738">
              <a:buAutoNum type="arabicPeriod" startAt="2"/>
            </a:pPr>
            <a:r>
              <a:rPr lang="sk-SK" sz="975" i="1" dirty="0">
                <a:latin typeface="Arial" panose="020B0604020202020204" pitchFamily="34" charset="0"/>
                <a:cs typeface="Arial" panose="020B0604020202020204" pitchFamily="34" charset="0"/>
              </a:rPr>
              <a:t>Čo </a:t>
            </a:r>
            <a:r>
              <a:rPr lang="sk-SK" sz="975" i="1" dirty="0">
                <a:latin typeface="Arial" panose="020B0604020202020204" pitchFamily="34" charset="0"/>
                <a:cs typeface="Arial" panose="020B0604020202020204" pitchFamily="34" charset="0"/>
              </a:rPr>
              <a:t>ti dala naša škola a ako sa pozeráš na tie roky, ktoré si tu </a:t>
            </a:r>
            <a:r>
              <a:rPr lang="sk-SK" sz="975" i="1" dirty="0">
                <a:latin typeface="Arial" panose="020B0604020202020204" pitchFamily="34" charset="0"/>
                <a:cs typeface="Arial" panose="020B0604020202020204" pitchFamily="34" charset="0"/>
              </a:rPr>
              <a:t>strávil?</a:t>
            </a:r>
          </a:p>
          <a:p>
            <a:r>
              <a:rPr lang="sk-SK" sz="975" b="1" dirty="0">
                <a:latin typeface="Arial" panose="020B0604020202020204" pitchFamily="34" charset="0"/>
                <a:cs typeface="Arial" panose="020B0604020202020204" pitchFamily="34" charset="0"/>
              </a:rPr>
              <a:t>    Škola </a:t>
            </a:r>
            <a:r>
              <a:rPr lang="sk-SK" sz="975" b="1" dirty="0">
                <a:latin typeface="Arial" panose="020B0604020202020204" pitchFamily="34" charset="0"/>
                <a:cs typeface="Arial" panose="020B0604020202020204" pitchFamily="34" charset="0"/>
              </a:rPr>
              <a:t>mi dala </a:t>
            </a:r>
            <a:r>
              <a:rPr lang="sk-SK" sz="975" b="1" dirty="0">
                <a:latin typeface="Arial" panose="020B0604020202020204" pitchFamily="34" charset="0"/>
                <a:cs typeface="Arial" panose="020B0604020202020204" pitchFamily="34" charset="0"/>
              </a:rPr>
              <a:t>základné vzdelanie, </a:t>
            </a:r>
            <a:r>
              <a:rPr lang="sk-SK" sz="975" b="1" dirty="0">
                <a:latin typeface="Arial" panose="020B0604020202020204" pitchFamily="34" charset="0"/>
                <a:cs typeface="Arial" panose="020B0604020202020204" pitchFamily="34" charset="0"/>
              </a:rPr>
              <a:t>za čo som </a:t>
            </a:r>
            <a:r>
              <a:rPr lang="sk-SK" sz="975" b="1" dirty="0">
                <a:latin typeface="Arial" panose="020B0604020202020204" pitchFamily="34" charset="0"/>
                <a:cs typeface="Arial" panose="020B0604020202020204" pitchFamily="34" charset="0"/>
              </a:rPr>
              <a:t>veľmi </a:t>
            </a:r>
            <a:r>
              <a:rPr lang="sk-SK" sz="975" b="1" dirty="0">
                <a:latin typeface="Arial" panose="020B0604020202020204" pitchFamily="34" charset="0"/>
                <a:cs typeface="Arial" panose="020B0604020202020204" pitchFamily="34" charset="0"/>
              </a:rPr>
              <a:t>vďačný a bez </a:t>
            </a:r>
            <a:r>
              <a:rPr lang="sk-SK" sz="975" b="1" dirty="0">
                <a:latin typeface="Arial" panose="020B0604020202020204" pitchFamily="34" charset="0"/>
                <a:cs typeface="Arial" panose="020B0604020202020204" pitchFamily="34" charset="0"/>
              </a:rPr>
              <a:t> </a:t>
            </a:r>
          </a:p>
          <a:p>
            <a:r>
              <a:rPr lang="sk-SK" sz="975" b="1" dirty="0">
                <a:latin typeface="Arial" panose="020B0604020202020204" pitchFamily="34" charset="0"/>
                <a:cs typeface="Arial" panose="020B0604020202020204" pitchFamily="34" charset="0"/>
              </a:rPr>
              <a:t> </a:t>
            </a:r>
            <a:r>
              <a:rPr lang="sk-SK" sz="975" b="1" dirty="0">
                <a:latin typeface="Arial" panose="020B0604020202020204" pitchFamily="34" charset="0"/>
                <a:cs typeface="Arial" panose="020B0604020202020204" pitchFamily="34" charset="0"/>
              </a:rPr>
              <a:t>   toho </a:t>
            </a:r>
            <a:r>
              <a:rPr lang="sk-SK" sz="975" b="1" dirty="0">
                <a:latin typeface="Arial" panose="020B0604020202020204" pitchFamily="34" charset="0"/>
                <a:cs typeface="Arial" panose="020B0604020202020204" pitchFamily="34" charset="0"/>
              </a:rPr>
              <a:t>by </a:t>
            </a:r>
            <a:r>
              <a:rPr lang="sk-SK" sz="975" b="1" dirty="0">
                <a:latin typeface="Arial" panose="020B0604020202020204" pitchFamily="34" charset="0"/>
                <a:cs typeface="Arial" panose="020B0604020202020204" pitchFamily="34" charset="0"/>
              </a:rPr>
              <a:t>som </a:t>
            </a:r>
            <a:r>
              <a:rPr lang="sk-SK" sz="975" b="1" dirty="0">
                <a:latin typeface="Arial" panose="020B0604020202020204" pitchFamily="34" charset="0"/>
                <a:cs typeface="Arial" panose="020B0604020202020204" pitchFamily="34" charset="0"/>
              </a:rPr>
              <a:t>nemohol pokračovať v ďalšom štúdiu na strednej škole</a:t>
            </a:r>
            <a:r>
              <a:rPr lang="sk-SK" sz="975" b="1" dirty="0">
                <a:latin typeface="Arial" panose="020B0604020202020204" pitchFamily="34" charset="0"/>
                <a:cs typeface="Arial" panose="020B0604020202020204" pitchFamily="34" charset="0"/>
              </a:rPr>
              <a:t>.</a:t>
            </a:r>
            <a:endParaRPr lang="sk-SK" sz="975" i="1" dirty="0">
              <a:latin typeface="Arial" panose="020B0604020202020204" pitchFamily="34" charset="0"/>
              <a:cs typeface="Arial" panose="020B0604020202020204" pitchFamily="34" charset="0"/>
            </a:endParaRPr>
          </a:p>
        </p:txBody>
      </p:sp>
      <p:sp>
        <p:nvSpPr>
          <p:cNvPr id="7" name="BlokTextu 6"/>
          <p:cNvSpPr txBox="1"/>
          <p:nvPr/>
        </p:nvSpPr>
        <p:spPr>
          <a:xfrm>
            <a:off x="2053819" y="211283"/>
            <a:ext cx="1103499" cy="242374"/>
          </a:xfrm>
          <a:prstGeom prst="rect">
            <a:avLst/>
          </a:prstGeom>
          <a:noFill/>
        </p:spPr>
        <p:txBody>
          <a:bodyPr wrap="square" rtlCol="0">
            <a:spAutoFit/>
          </a:bodyPr>
          <a:lstStyle/>
          <a:p>
            <a:r>
              <a:rPr lang="sk-SK" sz="975" dirty="0"/>
              <a:t>- 12 -</a:t>
            </a:r>
            <a:endParaRPr lang="sk-SK" sz="975" dirty="0"/>
          </a:p>
        </p:txBody>
      </p:sp>
      <p:sp>
        <p:nvSpPr>
          <p:cNvPr id="8" name="BlokTextu 7"/>
          <p:cNvSpPr txBox="1"/>
          <p:nvPr/>
        </p:nvSpPr>
        <p:spPr>
          <a:xfrm>
            <a:off x="117310" y="572748"/>
            <a:ext cx="4627144" cy="2719014"/>
          </a:xfrm>
          <a:prstGeom prst="rect">
            <a:avLst/>
          </a:prstGeom>
          <a:noFill/>
        </p:spPr>
        <p:txBody>
          <a:bodyPr wrap="square" rtlCol="0">
            <a:spAutoFit/>
          </a:bodyPr>
          <a:lstStyle/>
          <a:p>
            <a:r>
              <a:rPr lang="sk-SK" sz="1138" u="sng" dirty="0"/>
              <a:t>Pieniny  </a:t>
            </a:r>
            <a:r>
              <a:rPr lang="sk-SK" sz="1138" dirty="0"/>
              <a:t>13.4. – 14.6.2017 </a:t>
            </a:r>
          </a:p>
          <a:p>
            <a:endParaRPr lang="sk-SK" sz="1138" dirty="0"/>
          </a:p>
          <a:p>
            <a:r>
              <a:rPr lang="sk-SK" sz="1138" dirty="0"/>
              <a:t> </a:t>
            </a:r>
          </a:p>
          <a:p>
            <a:r>
              <a:rPr lang="sk-SK" sz="1138" dirty="0"/>
              <a:t>Dvojdňový výlet žiakov 8.B sa niesol v znamení poznávania krás našej krajiny.</a:t>
            </a:r>
          </a:p>
          <a:p>
            <a:pPr marL="278606" indent="-278606">
              <a:buAutoNum type="arabicPeriod"/>
            </a:pPr>
            <a:r>
              <a:rPr lang="sk-SK" sz="1138" dirty="0"/>
              <a:t>deň – návšteva Spišského hradu, travertínovej kopy Sivá brada, prehliadka </a:t>
            </a:r>
            <a:r>
              <a:rPr lang="sk-SK" sz="1138" dirty="0" err="1"/>
              <a:t>Szcziawnice</a:t>
            </a:r>
            <a:r>
              <a:rPr lang="sk-SK" sz="1138" dirty="0"/>
              <a:t> /Poľsko/ a atrakcií /lanovka </a:t>
            </a:r>
            <a:r>
              <a:rPr lang="sk-SK" sz="1138" dirty="0" err="1"/>
              <a:t>Palenica</a:t>
            </a:r>
            <a:r>
              <a:rPr lang="sk-SK" sz="1138" dirty="0"/>
              <a:t> a bobová dráha/.</a:t>
            </a:r>
          </a:p>
          <a:p>
            <a:pPr marL="278606" indent="-278606">
              <a:buAutoNum type="arabicPeriod"/>
            </a:pPr>
            <a:r>
              <a:rPr lang="sk-SK" sz="1138" dirty="0"/>
              <a:t>deň – Červený Kláštor, splavovanie Dunajca na pltiach a Belianska jaskyňa.</a:t>
            </a:r>
          </a:p>
          <a:p>
            <a:pPr marL="278606" indent="-278606">
              <a:buAutoNum type="arabicPeriod"/>
            </a:pPr>
            <a:endParaRPr lang="sk-SK" sz="1138" dirty="0"/>
          </a:p>
          <a:p>
            <a:r>
              <a:rPr lang="sk-SK" sz="1138" dirty="0"/>
              <a:t>Program výletu bol bohatý, ubytovanie v pohode a strava perfektná. Jedným slovom </a:t>
            </a:r>
            <a:r>
              <a:rPr lang="sk-SK" sz="1138" b="1" i="1" dirty="0"/>
              <a:t>super.</a:t>
            </a:r>
            <a:endParaRPr lang="sk-SK" sz="1138" b="1" i="1" dirty="0"/>
          </a:p>
          <a:p>
            <a:endParaRPr lang="sk-SK" sz="1138" u="sng" dirty="0"/>
          </a:p>
          <a:p>
            <a:endParaRPr lang="sk-SK" sz="1138" u="sng" dirty="0"/>
          </a:p>
        </p:txBody>
      </p:sp>
      <p:pic>
        <p:nvPicPr>
          <p:cNvPr id="11" name="Obrázok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727" y="2905413"/>
            <a:ext cx="1543403" cy="1165712"/>
          </a:xfrm>
          <a:prstGeom prst="rect">
            <a:avLst/>
          </a:prstGeom>
          <a:ln>
            <a:solidFill>
              <a:srgbClr val="FF0066"/>
            </a:solidFill>
          </a:ln>
        </p:spPr>
      </p:pic>
      <p:pic>
        <p:nvPicPr>
          <p:cNvPr id="12" name="Obrázok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117308" y="5536281"/>
            <a:ext cx="1575988" cy="1181992"/>
          </a:xfrm>
          <a:prstGeom prst="rect">
            <a:avLst/>
          </a:prstGeom>
          <a:ln>
            <a:solidFill>
              <a:srgbClr val="FF0066"/>
            </a:solidFill>
          </a:ln>
        </p:spPr>
      </p:pic>
      <p:pic>
        <p:nvPicPr>
          <p:cNvPr id="13" name="Obrázok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57318" y="2838539"/>
            <a:ext cx="1587135" cy="1190185"/>
          </a:xfrm>
          <a:prstGeom prst="rect">
            <a:avLst/>
          </a:prstGeom>
          <a:ln>
            <a:solidFill>
              <a:srgbClr val="FF0066"/>
            </a:solidFill>
          </a:ln>
        </p:spPr>
      </p:pic>
      <p:pic>
        <p:nvPicPr>
          <p:cNvPr id="14" name="Obrázok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3157319" y="5572986"/>
            <a:ext cx="1587135" cy="1145286"/>
          </a:xfrm>
          <a:prstGeom prst="rect">
            <a:avLst/>
          </a:prstGeom>
          <a:ln>
            <a:solidFill>
              <a:srgbClr val="FF0066"/>
            </a:solidFill>
          </a:ln>
        </p:spPr>
      </p:pic>
      <p:pic>
        <p:nvPicPr>
          <p:cNvPr id="15" name="Obrázok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1552488" y="4142060"/>
            <a:ext cx="1756787" cy="1317590"/>
          </a:xfrm>
          <a:prstGeom prst="rect">
            <a:avLst/>
          </a:prstGeom>
          <a:ln>
            <a:solidFill>
              <a:srgbClr val="FF0066"/>
            </a:solidFill>
          </a:ln>
        </p:spPr>
      </p:pic>
    </p:spTree>
    <p:extLst>
      <p:ext uri="{BB962C8B-B14F-4D97-AF65-F5344CB8AC3E}">
        <p14:creationId xmlns:p14="http://schemas.microsoft.com/office/powerpoint/2010/main" val="1410939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376347" y="201643"/>
            <a:ext cx="383438" cy="242374"/>
          </a:xfrm>
          <a:prstGeom prst="rect">
            <a:avLst/>
          </a:prstGeom>
          <a:noFill/>
        </p:spPr>
        <p:txBody>
          <a:bodyPr wrap="none" rtlCol="0">
            <a:spAutoFit/>
          </a:bodyPr>
          <a:lstStyle/>
          <a:p>
            <a:r>
              <a:rPr lang="sk-SK" sz="975" dirty="0"/>
              <a:t>- 6 -</a:t>
            </a:r>
            <a:endParaRPr lang="sk-SK" sz="975" dirty="0"/>
          </a:p>
        </p:txBody>
      </p:sp>
      <p:sp>
        <p:nvSpPr>
          <p:cNvPr id="3" name="BlokTextu 2"/>
          <p:cNvSpPr txBox="1"/>
          <p:nvPr/>
        </p:nvSpPr>
        <p:spPr>
          <a:xfrm>
            <a:off x="60091" y="623754"/>
            <a:ext cx="4463162" cy="1592744"/>
          </a:xfrm>
          <a:prstGeom prst="rect">
            <a:avLst/>
          </a:prstGeom>
          <a:solidFill>
            <a:schemeClr val="accent4">
              <a:lumMod val="40000"/>
              <a:lumOff val="60000"/>
            </a:schemeClr>
          </a:solidFill>
        </p:spPr>
        <p:txBody>
          <a:bodyPr wrap="square" rtlCol="0">
            <a:spAutoFit/>
          </a:bodyPr>
          <a:lstStyle/>
          <a:p>
            <a:r>
              <a:rPr lang="sk-SK" sz="975" i="1" dirty="0">
                <a:latin typeface="Arial" panose="020B0604020202020204" pitchFamily="34" charset="0"/>
                <a:cs typeface="Arial" panose="020B0604020202020204" pitchFamily="34" charset="0"/>
              </a:rPr>
              <a:t>3. Čo </a:t>
            </a:r>
            <a:r>
              <a:rPr lang="sk-SK" sz="975" i="1" dirty="0">
                <a:latin typeface="Arial" panose="020B0604020202020204" pitchFamily="34" charset="0"/>
                <a:cs typeface="Arial" panose="020B0604020202020204" pitchFamily="34" charset="0"/>
              </a:rPr>
              <a:t>ti najviac utkvelo v pamäti?</a:t>
            </a:r>
          </a:p>
          <a:p>
            <a:r>
              <a:rPr lang="sk-SK" sz="975" b="1" dirty="0">
                <a:latin typeface="Arial" panose="020B0604020202020204" pitchFamily="34" charset="0"/>
                <a:cs typeface="Arial" panose="020B0604020202020204" pitchFamily="34" charset="0"/>
              </a:rPr>
              <a:t>    Prvé </a:t>
            </a:r>
            <a:r>
              <a:rPr lang="sk-SK" sz="975" b="1" dirty="0">
                <a:latin typeface="Arial" panose="020B0604020202020204" pitchFamily="34" charset="0"/>
                <a:cs typeface="Arial" panose="020B0604020202020204" pitchFamily="34" charset="0"/>
              </a:rPr>
              <a:t>stretnutie s </a:t>
            </a:r>
            <a:r>
              <a:rPr lang="sk-SK" sz="975" b="1" dirty="0">
                <a:latin typeface="Arial" panose="020B0604020202020204" pitchFamily="34" charset="0"/>
                <a:cs typeface="Arial" panose="020B0604020202020204" pitchFamily="34" charset="0"/>
              </a:rPr>
              <a:t>učiteľmi </a:t>
            </a:r>
            <a:r>
              <a:rPr lang="sk-SK" sz="975" b="1" dirty="0">
                <a:latin typeface="Arial" panose="020B0604020202020204" pitchFamily="34" charset="0"/>
                <a:cs typeface="Arial" panose="020B0604020202020204" pitchFamily="34" charset="0"/>
              </a:rPr>
              <a:t>na druhom stupni</a:t>
            </a:r>
            <a:r>
              <a:rPr lang="sk-SK" sz="975" b="1" dirty="0">
                <a:latin typeface="Arial" panose="020B0604020202020204" pitchFamily="34" charset="0"/>
                <a:cs typeface="Arial" panose="020B0604020202020204" pitchFamily="34" charset="0"/>
              </a:rPr>
              <a:t>.</a:t>
            </a:r>
            <a:r>
              <a:rPr lang="pl-PL" sz="975" b="1" dirty="0">
                <a:latin typeface="Arial" panose="020B0604020202020204" pitchFamily="34" charset="0"/>
                <a:cs typeface="Arial" panose="020B0604020202020204" pitchFamily="34" charset="0"/>
              </a:rPr>
              <a:t> </a:t>
            </a:r>
            <a:endParaRPr lang="pl-PL" sz="975" b="1" dirty="0">
              <a:latin typeface="Arial" panose="020B0604020202020204" pitchFamily="34" charset="0"/>
              <a:cs typeface="Arial" panose="020B0604020202020204" pitchFamily="34" charset="0"/>
            </a:endParaRPr>
          </a:p>
          <a:p>
            <a:r>
              <a:rPr lang="pl-PL" sz="975" i="1" dirty="0">
                <a:latin typeface="Arial" panose="020B0604020202020204" pitchFamily="34" charset="0"/>
                <a:cs typeface="Arial" panose="020B0604020202020204" pitchFamily="34" charset="0"/>
              </a:rPr>
              <a:t>4.  Za </a:t>
            </a:r>
            <a:r>
              <a:rPr lang="pl-PL" sz="975" i="1" dirty="0">
                <a:latin typeface="Arial" panose="020B0604020202020204" pitchFamily="34" charset="0"/>
                <a:cs typeface="Arial" panose="020B0604020202020204" pitchFamily="34" charset="0"/>
              </a:rPr>
              <a:t>kým a za čím ti bude smutno?</a:t>
            </a:r>
            <a:endParaRPr lang="sk-SK" sz="975" i="1" dirty="0">
              <a:latin typeface="Arial" panose="020B0604020202020204" pitchFamily="34" charset="0"/>
              <a:cs typeface="Arial" panose="020B0604020202020204" pitchFamily="34" charset="0"/>
            </a:endParaRPr>
          </a:p>
          <a:p>
            <a:r>
              <a:rPr lang="pl-PL" sz="975" b="1" dirty="0">
                <a:latin typeface="Arial" panose="020B0604020202020204" pitchFamily="34" charset="0"/>
                <a:cs typeface="Arial" panose="020B0604020202020204" pitchFamily="34" charset="0"/>
              </a:rPr>
              <a:t>    Bude </a:t>
            </a:r>
            <a:r>
              <a:rPr lang="pl-PL" sz="975" b="1" dirty="0">
                <a:latin typeface="Arial" panose="020B0604020202020204" pitchFamily="34" charset="0"/>
                <a:cs typeface="Arial" panose="020B0604020202020204" pitchFamily="34" charset="0"/>
              </a:rPr>
              <a:t>mi smutno za spolužiakmi a </a:t>
            </a:r>
            <a:r>
              <a:rPr lang="pl-PL" sz="975" b="1" dirty="0">
                <a:latin typeface="Arial" panose="020B0604020202020204" pitchFamily="34" charset="0"/>
                <a:cs typeface="Arial" panose="020B0604020202020204" pitchFamily="34" charset="0"/>
              </a:rPr>
              <a:t>niektorými </a:t>
            </a:r>
            <a:r>
              <a:rPr lang="pl-PL" sz="975" b="1" dirty="0">
                <a:latin typeface="Arial" panose="020B0604020202020204" pitchFamily="34" charset="0"/>
                <a:cs typeface="Arial" panose="020B0604020202020204" pitchFamily="34" charset="0"/>
              </a:rPr>
              <a:t>učiteľmi</a:t>
            </a:r>
            <a:r>
              <a:rPr lang="pl-PL" sz="975" b="1" dirty="0">
                <a:latin typeface="Arial" panose="020B0604020202020204" pitchFamily="34" charset="0"/>
                <a:cs typeface="Arial" panose="020B0604020202020204" pitchFamily="34" charset="0"/>
              </a:rPr>
              <a:t>.</a:t>
            </a:r>
          </a:p>
          <a:p>
            <a:r>
              <a:rPr lang="pl-PL" sz="975" i="1" dirty="0">
                <a:latin typeface="Arial" panose="020B0604020202020204" pitchFamily="34" charset="0"/>
                <a:cs typeface="Arial" panose="020B0604020202020204" pitchFamily="34" charset="0"/>
              </a:rPr>
              <a:t>5.  Aké </a:t>
            </a:r>
            <a:r>
              <a:rPr lang="pl-PL" sz="975" i="1" dirty="0">
                <a:latin typeface="Arial" panose="020B0604020202020204" pitchFamily="34" charset="0"/>
                <a:cs typeface="Arial" panose="020B0604020202020204" pitchFamily="34" charset="0"/>
              </a:rPr>
              <a:t>pocity máš z toho, že ideš na strednú školu?</a:t>
            </a:r>
          </a:p>
          <a:p>
            <a:r>
              <a:rPr lang="pl-PL" sz="975" b="1" dirty="0">
                <a:latin typeface="Arial" panose="020B0604020202020204" pitchFamily="34" charset="0"/>
                <a:cs typeface="Arial" panose="020B0604020202020204" pitchFamily="34" charset="0"/>
              </a:rPr>
              <a:t>    Pocity mám plné </a:t>
            </a:r>
            <a:r>
              <a:rPr lang="pl-PL" sz="975" b="1" dirty="0">
                <a:latin typeface="Arial" panose="020B0604020202020204" pitchFamily="34" charset="0"/>
                <a:cs typeface="Arial" panose="020B0604020202020204" pitchFamily="34" charset="0"/>
              </a:rPr>
              <a:t>očakávania. Mám </a:t>
            </a:r>
            <a:r>
              <a:rPr lang="pl-PL" sz="975" b="1" dirty="0">
                <a:latin typeface="Arial" panose="020B0604020202020204" pitchFamily="34" charset="0"/>
                <a:cs typeface="Arial" panose="020B0604020202020204" pitchFamily="34" charset="0"/>
              </a:rPr>
              <a:t>aj strach z nového prostredia a </a:t>
            </a:r>
            <a:endParaRPr lang="pl-PL" sz="975" b="1" dirty="0">
              <a:latin typeface="Arial" panose="020B0604020202020204" pitchFamily="34" charset="0"/>
              <a:cs typeface="Arial" panose="020B0604020202020204" pitchFamily="34" charset="0"/>
            </a:endParaRPr>
          </a:p>
          <a:p>
            <a:r>
              <a:rPr lang="pl-PL" sz="975" b="1" dirty="0">
                <a:latin typeface="Arial" panose="020B0604020202020204" pitchFamily="34" charset="0"/>
                <a:cs typeface="Arial" panose="020B0604020202020204" pitchFamily="34" charset="0"/>
              </a:rPr>
              <a:t> </a:t>
            </a:r>
            <a:r>
              <a:rPr lang="pl-PL" sz="975" b="1" dirty="0">
                <a:latin typeface="Arial" panose="020B0604020202020204" pitchFamily="34" charset="0"/>
                <a:cs typeface="Arial" panose="020B0604020202020204" pitchFamily="34" charset="0"/>
              </a:rPr>
              <a:t>   z  nových </a:t>
            </a:r>
            <a:r>
              <a:rPr lang="pl-PL" sz="975" b="1" dirty="0">
                <a:latin typeface="Arial" panose="020B0604020202020204" pitchFamily="34" charset="0"/>
                <a:cs typeface="Arial" panose="020B0604020202020204" pitchFamily="34" charset="0"/>
              </a:rPr>
              <a:t>ľudi</a:t>
            </a:r>
            <a:r>
              <a:rPr lang="pl-PL" sz="975" b="1" dirty="0">
                <a:latin typeface="Arial" panose="020B0604020202020204" pitchFamily="34" charset="0"/>
                <a:cs typeface="Arial" panose="020B0604020202020204" pitchFamily="34" charset="0"/>
              </a:rPr>
              <a:t>.</a:t>
            </a:r>
          </a:p>
          <a:p>
            <a:endParaRPr lang="pl-PL" sz="975" b="1" dirty="0">
              <a:latin typeface="Arial" panose="020B0604020202020204" pitchFamily="34" charset="0"/>
              <a:cs typeface="Arial" panose="020B0604020202020204" pitchFamily="34" charset="0"/>
            </a:endParaRPr>
          </a:p>
          <a:p>
            <a:r>
              <a:rPr lang="pl-PL" sz="975" b="1" dirty="0">
                <a:latin typeface="Arial" panose="020B0604020202020204" pitchFamily="34" charset="0"/>
                <a:cs typeface="Arial" panose="020B0604020202020204" pitchFamily="34" charset="0"/>
              </a:rPr>
              <a:t>                    </a:t>
            </a:r>
            <a:r>
              <a:rPr lang="pl-PL" sz="975" dirty="0">
                <a:latin typeface="Arial" panose="020B0604020202020204" pitchFamily="34" charset="0"/>
                <a:cs typeface="Arial" panose="020B0604020202020204" pitchFamily="34" charset="0"/>
              </a:rPr>
              <a:t>Pýtala sa Simona Falisová brata Samuela</a:t>
            </a:r>
            <a:endParaRPr lang="pl-PL" sz="975" dirty="0">
              <a:latin typeface="Arial" panose="020B0604020202020204" pitchFamily="34" charset="0"/>
              <a:cs typeface="Arial" panose="020B0604020202020204" pitchFamily="34" charset="0"/>
            </a:endParaRPr>
          </a:p>
          <a:p>
            <a:endParaRPr lang="sk-SK" sz="975" b="1" dirty="0">
              <a:latin typeface="Arial" panose="020B0604020202020204" pitchFamily="34" charset="0"/>
              <a:cs typeface="Arial" panose="020B0604020202020204" pitchFamily="34" charset="0"/>
            </a:endParaRPr>
          </a:p>
        </p:txBody>
      </p:sp>
      <p:sp>
        <p:nvSpPr>
          <p:cNvPr id="4" name="BlokTextu 3"/>
          <p:cNvSpPr txBox="1"/>
          <p:nvPr/>
        </p:nvSpPr>
        <p:spPr>
          <a:xfrm>
            <a:off x="144766" y="2470904"/>
            <a:ext cx="4463162" cy="442557"/>
          </a:xfrm>
          <a:prstGeom prst="rect">
            <a:avLst/>
          </a:prstGeom>
          <a:noFill/>
        </p:spPr>
        <p:txBody>
          <a:bodyPr wrap="square" rtlCol="0">
            <a:spAutoFit/>
          </a:bodyPr>
          <a:lstStyle/>
          <a:p>
            <a:r>
              <a:rPr lang="sk-SK" sz="1138" dirty="0">
                <a:latin typeface="Arial" panose="020B0604020202020204" pitchFamily="34" charset="0"/>
                <a:cs typeface="Arial" panose="020B0604020202020204" pitchFamily="34" charset="0"/>
              </a:rPr>
              <a:t>Všetkým deviatakom želáme veľa úspechov v ďalšom štúdiu.  </a:t>
            </a:r>
          </a:p>
          <a:p>
            <a:r>
              <a:rPr lang="sk-SK" sz="1138" dirty="0">
                <a:latin typeface="Arial" panose="020B0604020202020204" pitchFamily="34" charset="0"/>
                <a:cs typeface="Arial" panose="020B0604020202020204" pitchFamily="34" charset="0"/>
              </a:rPr>
              <a:t> </a:t>
            </a:r>
            <a:r>
              <a:rPr lang="sk-SK" sz="1138" dirty="0">
                <a:latin typeface="Arial" panose="020B0604020202020204" pitchFamily="34" charset="0"/>
                <a:cs typeface="Arial" panose="020B0604020202020204" pitchFamily="34" charset="0"/>
              </a:rPr>
              <a:t>                                                                              RR</a:t>
            </a:r>
            <a:endParaRPr lang="sk-SK" sz="1138" dirty="0">
              <a:latin typeface="Arial" panose="020B0604020202020204" pitchFamily="34" charset="0"/>
              <a:cs typeface="Arial" panose="020B0604020202020204" pitchFamily="34" charset="0"/>
            </a:endParaRPr>
          </a:p>
        </p:txBody>
      </p:sp>
      <p:pic>
        <p:nvPicPr>
          <p:cNvPr id="5" name="Obrázok 4"/>
          <p:cNvPicPr>
            <a:picLocks noChangeAspect="1"/>
          </p:cNvPicPr>
          <p:nvPr/>
        </p:nvPicPr>
        <p:blipFill rotWithShape="1">
          <a:blip r:embed="rId2"/>
          <a:srcRect t="3604" b="3604"/>
          <a:stretch/>
        </p:blipFill>
        <p:spPr>
          <a:xfrm>
            <a:off x="289531" y="3227739"/>
            <a:ext cx="2002141" cy="1387569"/>
          </a:xfrm>
          <a:prstGeom prst="rect">
            <a:avLst/>
          </a:prstGeom>
          <a:ln w="57150">
            <a:solidFill>
              <a:schemeClr val="accent2">
                <a:lumMod val="50000"/>
              </a:schemeClr>
            </a:solidFill>
          </a:ln>
        </p:spPr>
      </p:pic>
      <p:pic>
        <p:nvPicPr>
          <p:cNvPr id="6" name="Obrázok 5"/>
          <p:cNvPicPr>
            <a:picLocks noChangeAspect="1"/>
          </p:cNvPicPr>
          <p:nvPr/>
        </p:nvPicPr>
        <p:blipFill rotWithShape="1">
          <a:blip r:embed="rId3"/>
          <a:srcRect t="809" r="4510" b="-1"/>
          <a:stretch/>
        </p:blipFill>
        <p:spPr>
          <a:xfrm>
            <a:off x="2619032" y="4627369"/>
            <a:ext cx="1573307" cy="1966632"/>
          </a:xfrm>
          <a:prstGeom prst="rect">
            <a:avLst/>
          </a:prstGeom>
          <a:ln w="57150">
            <a:solidFill>
              <a:schemeClr val="accent2">
                <a:lumMod val="50000"/>
              </a:schemeClr>
            </a:solidFill>
          </a:ln>
        </p:spPr>
      </p:pic>
      <p:sp>
        <p:nvSpPr>
          <p:cNvPr id="7" name="BlokTextu 6"/>
          <p:cNvSpPr txBox="1"/>
          <p:nvPr/>
        </p:nvSpPr>
        <p:spPr>
          <a:xfrm>
            <a:off x="2376347" y="3370954"/>
            <a:ext cx="2059502" cy="229935"/>
          </a:xfrm>
          <a:prstGeom prst="rect">
            <a:avLst/>
          </a:prstGeom>
          <a:noFill/>
          <a:ln>
            <a:solidFill>
              <a:schemeClr val="tx1">
                <a:lumMod val="65000"/>
                <a:lumOff val="35000"/>
              </a:schemeClr>
            </a:solidFill>
          </a:ln>
        </p:spPr>
        <p:txBody>
          <a:bodyPr wrap="square" rtlCol="0">
            <a:spAutoFit/>
          </a:bodyPr>
          <a:lstStyle/>
          <a:p>
            <a:r>
              <a:rPr lang="sk-SK" sz="894" dirty="0">
                <a:latin typeface="Arial" panose="020B0604020202020204" pitchFamily="34" charset="0"/>
                <a:cs typeface="Arial" panose="020B0604020202020204" pitchFamily="34" charset="0"/>
              </a:rPr>
              <a:t>Letné prázdniny – Simona </a:t>
            </a:r>
            <a:r>
              <a:rPr lang="sk-SK" sz="894" dirty="0" err="1">
                <a:latin typeface="Arial" panose="020B0604020202020204" pitchFamily="34" charset="0"/>
                <a:cs typeface="Arial" panose="020B0604020202020204" pitchFamily="34" charset="0"/>
              </a:rPr>
              <a:t>Falisová</a:t>
            </a:r>
            <a:r>
              <a:rPr lang="sk-SK" sz="894" dirty="0">
                <a:latin typeface="Arial" panose="020B0604020202020204" pitchFamily="34" charset="0"/>
                <a:cs typeface="Arial" panose="020B0604020202020204" pitchFamily="34" charset="0"/>
              </a:rPr>
              <a:t> </a:t>
            </a:r>
            <a:endParaRPr lang="sk-SK" sz="894" dirty="0">
              <a:latin typeface="Arial" panose="020B0604020202020204" pitchFamily="34" charset="0"/>
              <a:cs typeface="Arial" panose="020B0604020202020204" pitchFamily="34" charset="0"/>
            </a:endParaRPr>
          </a:p>
        </p:txBody>
      </p:sp>
      <p:sp>
        <p:nvSpPr>
          <p:cNvPr id="8" name="BlokTextu 7"/>
          <p:cNvSpPr txBox="1"/>
          <p:nvPr/>
        </p:nvSpPr>
        <p:spPr>
          <a:xfrm>
            <a:off x="59453" y="5286376"/>
            <a:ext cx="2462297" cy="367537"/>
          </a:xfrm>
          <a:prstGeom prst="rect">
            <a:avLst/>
          </a:prstGeom>
          <a:noFill/>
          <a:ln>
            <a:solidFill>
              <a:schemeClr val="tx1">
                <a:lumMod val="50000"/>
                <a:lumOff val="50000"/>
              </a:schemeClr>
            </a:solidFill>
          </a:ln>
        </p:spPr>
        <p:txBody>
          <a:bodyPr wrap="square" rtlCol="0">
            <a:spAutoFit/>
          </a:bodyPr>
          <a:lstStyle/>
          <a:p>
            <a:r>
              <a:rPr lang="sk-SK" sz="894" dirty="0">
                <a:latin typeface="Arial" panose="020B0604020202020204" pitchFamily="34" charset="0"/>
                <a:cs typeface="Arial" panose="020B0604020202020204" pitchFamily="34" charset="0"/>
              </a:rPr>
              <a:t>Kvety z babkinej záhrady – Natália </a:t>
            </a:r>
            <a:r>
              <a:rPr lang="sk-SK" sz="894" dirty="0" err="1">
                <a:latin typeface="Arial" panose="020B0604020202020204" pitchFamily="34" charset="0"/>
                <a:cs typeface="Arial" panose="020B0604020202020204" pitchFamily="34" charset="0"/>
              </a:rPr>
              <a:t>Žoltáková</a:t>
            </a:r>
            <a:endParaRPr lang="sk-SK" sz="894" dirty="0">
              <a:latin typeface="Arial" panose="020B0604020202020204" pitchFamily="34" charset="0"/>
              <a:cs typeface="Arial" panose="020B0604020202020204" pitchFamily="34" charset="0"/>
            </a:endParaRPr>
          </a:p>
        </p:txBody>
      </p:sp>
      <p:sp>
        <p:nvSpPr>
          <p:cNvPr id="9" name="BlokTextu 8"/>
          <p:cNvSpPr txBox="1"/>
          <p:nvPr/>
        </p:nvSpPr>
        <p:spPr>
          <a:xfrm>
            <a:off x="7134049" y="162844"/>
            <a:ext cx="753876" cy="242374"/>
          </a:xfrm>
          <a:prstGeom prst="rect">
            <a:avLst/>
          </a:prstGeom>
          <a:noFill/>
        </p:spPr>
        <p:txBody>
          <a:bodyPr wrap="square" rtlCol="0">
            <a:spAutoFit/>
          </a:bodyPr>
          <a:lstStyle/>
          <a:p>
            <a:r>
              <a:rPr lang="sk-SK" sz="975" dirty="0"/>
              <a:t>- 11 -</a:t>
            </a:r>
            <a:endParaRPr lang="sk-SK" sz="975" dirty="0"/>
          </a:p>
        </p:txBody>
      </p:sp>
      <p:sp>
        <p:nvSpPr>
          <p:cNvPr id="12" name="BlokTextu 11"/>
          <p:cNvSpPr txBox="1"/>
          <p:nvPr/>
        </p:nvSpPr>
        <p:spPr>
          <a:xfrm>
            <a:off x="6835377" y="464806"/>
            <a:ext cx="1092573" cy="317459"/>
          </a:xfrm>
          <a:prstGeom prst="rect">
            <a:avLst/>
          </a:prstGeom>
          <a:noFill/>
        </p:spPr>
        <p:txBody>
          <a:bodyPr wrap="square" rtlCol="0">
            <a:spAutoFit/>
          </a:bodyPr>
          <a:lstStyle/>
          <a:p>
            <a:r>
              <a:rPr lang="sk-SK" sz="1463" dirty="0"/>
              <a:t>Naše výlety</a:t>
            </a:r>
            <a:endParaRPr lang="sk-SK" sz="1463" dirty="0"/>
          </a:p>
        </p:txBody>
      </p:sp>
      <p:sp>
        <p:nvSpPr>
          <p:cNvPr id="13" name="BlokTextu 12"/>
          <p:cNvSpPr txBox="1"/>
          <p:nvPr/>
        </p:nvSpPr>
        <p:spPr>
          <a:xfrm>
            <a:off x="5115974" y="907873"/>
            <a:ext cx="4790026" cy="2719014"/>
          </a:xfrm>
          <a:prstGeom prst="rect">
            <a:avLst/>
          </a:prstGeom>
          <a:noFill/>
        </p:spPr>
        <p:txBody>
          <a:bodyPr wrap="square" rtlCol="0">
            <a:spAutoFit/>
          </a:bodyPr>
          <a:lstStyle/>
          <a:p>
            <a:r>
              <a:rPr lang="sk-SK" sz="1138" u="sng" dirty="0"/>
              <a:t>Bratislava – Viedeň</a:t>
            </a:r>
            <a:r>
              <a:rPr lang="sk-SK" sz="1138" dirty="0"/>
              <a:t>   6.6. – 7.6.2017</a:t>
            </a:r>
          </a:p>
          <a:p>
            <a:endParaRPr lang="sk-SK" sz="1138" dirty="0"/>
          </a:p>
          <a:p>
            <a:r>
              <a:rPr lang="sk-SK" sz="1138" dirty="0"/>
              <a:t>Počas dvoch dní navštívili žiaci 8.A, 9.A a 9.B dve európske hlavné mestá. Prvý deň bol venovaný Bratislave. V našom hlavnom  meste sme videli všetky známe dominanty. Veľkým zážitkom pre mnohých žiakov bolo aj ubytovanie </a:t>
            </a:r>
          </a:p>
          <a:p>
            <a:r>
              <a:rPr lang="sk-SK" sz="1138" dirty="0"/>
              <a:t>v luxusnom štvorhviezdičkovom hoteli. </a:t>
            </a:r>
          </a:p>
          <a:p>
            <a:r>
              <a:rPr lang="sk-SK" sz="1138" dirty="0"/>
              <a:t>No najviac všetkých očarila Viedeň.</a:t>
            </a:r>
          </a:p>
          <a:p>
            <a:r>
              <a:rPr lang="sk-SK" sz="1138" dirty="0"/>
              <a:t>V nej sme si pozreli historické pamiatky</a:t>
            </a:r>
          </a:p>
          <a:p>
            <a:r>
              <a:rPr lang="sk-SK" sz="1138" dirty="0"/>
              <a:t>a v zábavnom parku </a:t>
            </a:r>
            <a:r>
              <a:rPr lang="sk-SK" sz="1138" dirty="0" err="1"/>
              <a:t>Práter</a:t>
            </a:r>
            <a:r>
              <a:rPr lang="sk-SK" sz="1138" dirty="0"/>
              <a:t> sme navštívili</a:t>
            </a:r>
          </a:p>
          <a:p>
            <a:r>
              <a:rPr lang="sk-SK" sz="1138" dirty="0"/>
              <a:t>svetoznáme Múzeum voskových figurín</a:t>
            </a:r>
          </a:p>
          <a:p>
            <a:r>
              <a:rPr lang="sk-SK" sz="1138" dirty="0" err="1"/>
              <a:t>Madame</a:t>
            </a:r>
            <a:r>
              <a:rPr lang="sk-SK" sz="1138" dirty="0"/>
              <a:t> </a:t>
            </a:r>
            <a:r>
              <a:rPr lang="sk-SK" sz="1138" dirty="0" err="1"/>
              <a:t>Tussaud</a:t>
            </a:r>
            <a:r>
              <a:rPr lang="sk-SK" sz="1138" dirty="0"/>
              <a:t>.</a:t>
            </a:r>
          </a:p>
          <a:p>
            <a:r>
              <a:rPr lang="sk-SK" sz="1138" dirty="0"/>
              <a:t>Budeme mať krásne spomienky. </a:t>
            </a:r>
          </a:p>
          <a:p>
            <a:endParaRPr lang="sk-SK" sz="1138" u="sng" dirty="0"/>
          </a:p>
          <a:p>
            <a:endParaRPr lang="sk-SK" sz="1138" u="sng" dirty="0"/>
          </a:p>
          <a:p>
            <a:endParaRPr lang="sk-SK" sz="1138" u="sng" dirty="0"/>
          </a:p>
        </p:txBody>
      </p:sp>
      <p:pic>
        <p:nvPicPr>
          <p:cNvPr id="10" name="Obrázok 9"/>
          <p:cNvPicPr>
            <a:picLocks noChangeAspect="1"/>
          </p:cNvPicPr>
          <p:nvPr/>
        </p:nvPicPr>
        <p:blipFill>
          <a:blip r:embed="rId4"/>
          <a:stretch>
            <a:fillRect/>
          </a:stretch>
        </p:blipFill>
        <p:spPr>
          <a:xfrm>
            <a:off x="8506659" y="3589305"/>
            <a:ext cx="1169599" cy="1379268"/>
          </a:xfrm>
          <a:prstGeom prst="rect">
            <a:avLst/>
          </a:prstGeom>
          <a:ln>
            <a:solidFill>
              <a:srgbClr val="FF0066"/>
            </a:solidFill>
          </a:ln>
        </p:spPr>
      </p:pic>
      <p:pic>
        <p:nvPicPr>
          <p:cNvPr id="11" name="Obrázok 10"/>
          <p:cNvPicPr>
            <a:picLocks noChangeAspect="1"/>
          </p:cNvPicPr>
          <p:nvPr/>
        </p:nvPicPr>
        <p:blipFill>
          <a:blip r:embed="rId5"/>
          <a:stretch>
            <a:fillRect/>
          </a:stretch>
        </p:blipFill>
        <p:spPr>
          <a:xfrm>
            <a:off x="8267830" y="5320734"/>
            <a:ext cx="1589087" cy="1196167"/>
          </a:xfrm>
          <a:prstGeom prst="rect">
            <a:avLst/>
          </a:prstGeom>
          <a:ln>
            <a:solidFill>
              <a:srgbClr val="FF0066"/>
            </a:solidFill>
          </a:ln>
        </p:spPr>
      </p:pic>
      <p:pic>
        <p:nvPicPr>
          <p:cNvPr id="14" name="Obrázok 13"/>
          <p:cNvPicPr>
            <a:picLocks noChangeAspect="1"/>
          </p:cNvPicPr>
          <p:nvPr/>
        </p:nvPicPr>
        <p:blipFill>
          <a:blip r:embed="rId6"/>
          <a:stretch>
            <a:fillRect/>
          </a:stretch>
        </p:blipFill>
        <p:spPr>
          <a:xfrm>
            <a:off x="5369808" y="3491804"/>
            <a:ext cx="1452341" cy="1089256"/>
          </a:xfrm>
          <a:prstGeom prst="rect">
            <a:avLst/>
          </a:prstGeom>
          <a:ln>
            <a:solidFill>
              <a:srgbClr val="FF0066"/>
            </a:solidFill>
          </a:ln>
        </p:spPr>
      </p:pic>
      <p:pic>
        <p:nvPicPr>
          <p:cNvPr id="15" name="Obrázok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0104" y="5345813"/>
            <a:ext cx="1527580" cy="1146011"/>
          </a:xfrm>
          <a:prstGeom prst="rect">
            <a:avLst/>
          </a:prstGeom>
          <a:ln>
            <a:solidFill>
              <a:srgbClr val="FF0066"/>
            </a:solidFill>
          </a:ln>
        </p:spPr>
      </p:pic>
      <p:pic>
        <p:nvPicPr>
          <p:cNvPr id="16" name="Obrázok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98316" y="4948124"/>
            <a:ext cx="1301642" cy="1639554"/>
          </a:xfrm>
          <a:prstGeom prst="rect">
            <a:avLst/>
          </a:prstGeom>
          <a:ln>
            <a:solidFill>
              <a:srgbClr val="FF0066"/>
            </a:solidFill>
          </a:ln>
        </p:spPr>
      </p:pic>
      <p:pic>
        <p:nvPicPr>
          <p:cNvPr id="17" name="Obrázok 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88382" y="2022219"/>
            <a:ext cx="1606598" cy="1205520"/>
          </a:xfrm>
          <a:prstGeom prst="rect">
            <a:avLst/>
          </a:prstGeom>
          <a:ln>
            <a:solidFill>
              <a:srgbClr val="FF0066"/>
            </a:solidFill>
          </a:ln>
        </p:spPr>
      </p:pic>
      <p:pic>
        <p:nvPicPr>
          <p:cNvPr id="18" name="Obrázok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75983" y="3390284"/>
            <a:ext cx="1231778" cy="1642735"/>
          </a:xfrm>
          <a:prstGeom prst="rect">
            <a:avLst/>
          </a:prstGeom>
          <a:ln>
            <a:solidFill>
              <a:srgbClr val="FF0066"/>
            </a:solidFill>
          </a:ln>
        </p:spPr>
      </p:pic>
    </p:spTree>
    <p:extLst>
      <p:ext uri="{BB962C8B-B14F-4D97-AF65-F5344CB8AC3E}">
        <p14:creationId xmlns:p14="http://schemas.microsoft.com/office/powerpoint/2010/main" val="42629265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7194593" y="121973"/>
            <a:ext cx="721099" cy="242374"/>
          </a:xfrm>
          <a:prstGeom prst="rect">
            <a:avLst/>
          </a:prstGeom>
          <a:noFill/>
        </p:spPr>
        <p:txBody>
          <a:bodyPr wrap="square" rtlCol="0">
            <a:spAutoFit/>
          </a:bodyPr>
          <a:lstStyle/>
          <a:p>
            <a:r>
              <a:rPr lang="sk-SK" sz="975" dirty="0"/>
              <a:t>- 7 -</a:t>
            </a:r>
            <a:endParaRPr lang="sk-SK" sz="975" dirty="0"/>
          </a:p>
        </p:txBody>
      </p:sp>
      <p:sp>
        <p:nvSpPr>
          <p:cNvPr id="3" name="BlokTextu 2"/>
          <p:cNvSpPr txBox="1"/>
          <p:nvPr/>
        </p:nvSpPr>
        <p:spPr>
          <a:xfrm>
            <a:off x="2312056" y="167084"/>
            <a:ext cx="874059" cy="242374"/>
          </a:xfrm>
          <a:prstGeom prst="rect">
            <a:avLst/>
          </a:prstGeom>
          <a:noFill/>
        </p:spPr>
        <p:txBody>
          <a:bodyPr wrap="square" rtlCol="0">
            <a:spAutoFit/>
          </a:bodyPr>
          <a:lstStyle/>
          <a:p>
            <a:r>
              <a:rPr lang="sk-SK" sz="975" dirty="0"/>
              <a:t>- 10 -</a:t>
            </a:r>
            <a:endParaRPr lang="sk-SK" sz="975" dirty="0"/>
          </a:p>
        </p:txBody>
      </p:sp>
      <p:sp>
        <p:nvSpPr>
          <p:cNvPr id="4" name="BlokTextu 3"/>
          <p:cNvSpPr txBox="1"/>
          <p:nvPr/>
        </p:nvSpPr>
        <p:spPr>
          <a:xfrm>
            <a:off x="6588214" y="413044"/>
            <a:ext cx="1933856" cy="317459"/>
          </a:xfrm>
          <a:prstGeom prst="rect">
            <a:avLst/>
          </a:prstGeom>
          <a:noFill/>
        </p:spPr>
        <p:txBody>
          <a:bodyPr wrap="square" rtlCol="0">
            <a:spAutoFit/>
          </a:bodyPr>
          <a:lstStyle/>
          <a:p>
            <a:r>
              <a:rPr lang="sk-SK" sz="1463" dirty="0"/>
              <a:t>Čo na to prváci?</a:t>
            </a:r>
            <a:endParaRPr lang="sk-SK" sz="1463" dirty="0"/>
          </a:p>
        </p:txBody>
      </p:sp>
      <p:pic>
        <p:nvPicPr>
          <p:cNvPr id="5" name="Obrázok 4"/>
          <p:cNvPicPr>
            <a:picLocks noChangeAspect="1"/>
          </p:cNvPicPr>
          <p:nvPr/>
        </p:nvPicPr>
        <p:blipFill>
          <a:blip r:embed="rId2"/>
          <a:stretch>
            <a:fillRect/>
          </a:stretch>
        </p:blipFill>
        <p:spPr>
          <a:xfrm>
            <a:off x="118522" y="1455903"/>
            <a:ext cx="4829996" cy="4810426"/>
          </a:xfrm>
          <a:prstGeom prst="rect">
            <a:avLst/>
          </a:prstGeom>
        </p:spPr>
      </p:pic>
      <p:pic>
        <p:nvPicPr>
          <p:cNvPr id="6" name="Obrázok 5"/>
          <p:cNvPicPr>
            <a:picLocks noChangeAspect="1"/>
          </p:cNvPicPr>
          <p:nvPr/>
        </p:nvPicPr>
        <p:blipFill>
          <a:blip r:embed="rId3"/>
          <a:stretch>
            <a:fillRect/>
          </a:stretch>
        </p:blipFill>
        <p:spPr>
          <a:xfrm>
            <a:off x="1521776" y="529889"/>
            <a:ext cx="2179509" cy="401228"/>
          </a:xfrm>
          <a:prstGeom prst="rect">
            <a:avLst/>
          </a:prstGeom>
        </p:spPr>
      </p:pic>
      <p:sp>
        <p:nvSpPr>
          <p:cNvPr id="7" name="BlokTextu 6"/>
          <p:cNvSpPr txBox="1"/>
          <p:nvPr/>
        </p:nvSpPr>
        <p:spPr>
          <a:xfrm>
            <a:off x="5278947" y="2047721"/>
            <a:ext cx="4552390" cy="4662815"/>
          </a:xfrm>
          <a:prstGeom prst="rect">
            <a:avLst/>
          </a:prstGeom>
          <a:solidFill>
            <a:srgbClr val="CCFFFF"/>
          </a:solidFill>
        </p:spPr>
        <p:txBody>
          <a:bodyPr wrap="square" rtlCol="0">
            <a:spAutoFit/>
          </a:bodyPr>
          <a:lstStyle/>
          <a:p>
            <a:pPr marL="278606" indent="-278606">
              <a:buAutoNum type="arabicPeriod"/>
            </a:pPr>
            <a:r>
              <a:rPr lang="sk-SK" sz="1100" dirty="0"/>
              <a:t>Páčil sa ti 1. ročník?</a:t>
            </a:r>
          </a:p>
          <a:p>
            <a:r>
              <a:rPr lang="sk-SK" sz="1100" b="1" dirty="0"/>
              <a:t>Odpovedá </a:t>
            </a:r>
            <a:r>
              <a:rPr lang="sk-SK" sz="1100" b="1" dirty="0" err="1"/>
              <a:t>Liliana</a:t>
            </a:r>
            <a:r>
              <a:rPr lang="sk-SK" sz="1100" b="1" dirty="0"/>
              <a:t> Kardošová</a:t>
            </a:r>
            <a:r>
              <a:rPr lang="sk-SK" sz="1100" dirty="0"/>
              <a:t>: Áno, keď sme sa zoznamovali s pani učiteľkou.</a:t>
            </a:r>
          </a:p>
          <a:p>
            <a:pPr marL="185738" indent="-185738">
              <a:buAutoNum type="arabicPeriod" startAt="2"/>
            </a:pPr>
            <a:r>
              <a:rPr lang="sk-SK" sz="1100" dirty="0"/>
              <a:t>Tešíš sa na koniec šk. roka?</a:t>
            </a:r>
          </a:p>
          <a:p>
            <a:r>
              <a:rPr lang="sk-SK" sz="1100" b="1" dirty="0"/>
              <a:t>Odpovedá </a:t>
            </a:r>
            <a:r>
              <a:rPr lang="sk-SK" sz="1100" b="1" dirty="0" err="1"/>
              <a:t>Bianka</a:t>
            </a:r>
            <a:r>
              <a:rPr lang="sk-SK" sz="1100" b="1" dirty="0"/>
              <a:t> </a:t>
            </a:r>
            <a:r>
              <a:rPr lang="sk-SK" sz="1100" b="1" dirty="0" err="1"/>
              <a:t>Medviďová</a:t>
            </a:r>
            <a:r>
              <a:rPr lang="sk-SK" sz="1100" dirty="0"/>
              <a:t>: Áno, veď budú prázdniny a nemusím skoro vstávať do školy.</a:t>
            </a:r>
          </a:p>
          <a:p>
            <a:pPr marL="185738" indent="-185738">
              <a:buAutoNum type="arabicPeriod" startAt="3"/>
            </a:pPr>
            <a:r>
              <a:rPr lang="sk-SK" sz="1100" dirty="0"/>
              <a:t>Aké budeš mať vysvedčenie?</a:t>
            </a:r>
          </a:p>
          <a:p>
            <a:r>
              <a:rPr lang="sk-SK" sz="1100" b="1" dirty="0"/>
              <a:t>Odpovedá Ivana </a:t>
            </a:r>
            <a:r>
              <a:rPr lang="sk-SK" sz="1100" b="1" dirty="0" err="1"/>
              <a:t>Marcinová</a:t>
            </a:r>
            <a:r>
              <a:rPr lang="sk-SK" sz="1100" dirty="0"/>
              <a:t>: Samé jednotky.</a:t>
            </a:r>
          </a:p>
          <a:p>
            <a:r>
              <a:rPr lang="sk-SK" sz="1100" dirty="0"/>
              <a:t>4. Máš rada svoju triednu učiteľku?</a:t>
            </a:r>
          </a:p>
          <a:p>
            <a:r>
              <a:rPr lang="sk-SK" sz="1100" b="1" dirty="0"/>
              <a:t>Odpovedá </a:t>
            </a:r>
            <a:r>
              <a:rPr lang="sk-SK" sz="1100" b="1" dirty="0" err="1"/>
              <a:t>Vaneska</a:t>
            </a:r>
            <a:r>
              <a:rPr lang="sk-SK" sz="1100" b="1" dirty="0"/>
              <a:t> </a:t>
            </a:r>
            <a:r>
              <a:rPr lang="sk-SK" sz="1100" b="1" dirty="0" err="1"/>
              <a:t>Šarjaková</a:t>
            </a:r>
            <a:r>
              <a:rPr lang="sk-SK" sz="1100" b="1" dirty="0"/>
              <a:t>: </a:t>
            </a:r>
            <a:r>
              <a:rPr lang="sk-SK" sz="1100" dirty="0"/>
              <a:t>Áno, veľmi.</a:t>
            </a:r>
          </a:p>
          <a:p>
            <a:r>
              <a:rPr lang="sk-SK" sz="1100" dirty="0"/>
              <a:t>5. Aký je tvoj najobľúbenejší predmet a prečo?</a:t>
            </a:r>
          </a:p>
          <a:p>
            <a:r>
              <a:rPr lang="sk-SK" sz="1100" b="1" dirty="0"/>
              <a:t>Odpovedá Jakub </a:t>
            </a:r>
            <a:r>
              <a:rPr lang="sk-SK" sz="1100" b="1" dirty="0" err="1"/>
              <a:t>Rjabý</a:t>
            </a:r>
            <a:r>
              <a:rPr lang="sk-SK" sz="1100" b="1" dirty="0"/>
              <a:t>:</a:t>
            </a:r>
            <a:r>
              <a:rPr lang="sk-SK" sz="1100" dirty="0"/>
              <a:t> Telesná, lebo tam cvičíme, hráme futbal, hádžeme loptu.</a:t>
            </a:r>
          </a:p>
          <a:p>
            <a:r>
              <a:rPr lang="sk-SK" sz="1100" dirty="0"/>
              <a:t>6. Ideš niekam na dovolenku?</a:t>
            </a:r>
          </a:p>
          <a:p>
            <a:r>
              <a:rPr lang="sk-SK" sz="1100" b="1" dirty="0"/>
              <a:t>Odpovedá </a:t>
            </a:r>
            <a:r>
              <a:rPr lang="sk-SK" sz="1100" b="1" dirty="0" err="1"/>
              <a:t>Maxim</a:t>
            </a:r>
            <a:r>
              <a:rPr lang="sk-SK" sz="1100" b="1" dirty="0"/>
              <a:t> </a:t>
            </a:r>
            <a:r>
              <a:rPr lang="sk-SK" sz="1100" b="1" dirty="0" err="1"/>
              <a:t>Domenichini</a:t>
            </a:r>
            <a:r>
              <a:rPr lang="sk-SK" sz="1100" b="1" dirty="0"/>
              <a:t>: </a:t>
            </a:r>
            <a:r>
              <a:rPr lang="sk-SK" sz="1100" dirty="0"/>
              <a:t>Áno, do Španielska, s mamou, otcom a sestrou.</a:t>
            </a:r>
          </a:p>
          <a:p>
            <a:r>
              <a:rPr lang="sk-SK" sz="1100" dirty="0"/>
              <a:t>7. Tešíš sa do druhého ročníka?</a:t>
            </a:r>
          </a:p>
          <a:p>
            <a:r>
              <a:rPr lang="sk-SK" sz="1100" b="1" dirty="0"/>
              <a:t>Odpovedá </a:t>
            </a:r>
            <a:r>
              <a:rPr lang="sk-SK" sz="1100" b="1" dirty="0" err="1"/>
              <a:t>Evelyn</a:t>
            </a:r>
            <a:r>
              <a:rPr lang="sk-SK" sz="1100" b="1" dirty="0"/>
              <a:t> </a:t>
            </a:r>
            <a:r>
              <a:rPr lang="sk-SK" sz="1100" b="1" dirty="0" err="1"/>
              <a:t>Chomová</a:t>
            </a:r>
            <a:r>
              <a:rPr lang="sk-SK" sz="1100" dirty="0"/>
              <a:t>: Áno,, lebo budem viac vedieť a budem rozumnejšia.</a:t>
            </a:r>
          </a:p>
          <a:p>
            <a:r>
              <a:rPr lang="sk-SK" sz="1100" dirty="0"/>
              <a:t>8. Čo si budeš pamätať z 1. ročníka najviac?</a:t>
            </a:r>
          </a:p>
          <a:p>
            <a:r>
              <a:rPr lang="sk-SK" sz="1100" b="1" dirty="0"/>
              <a:t>Odpovedá Emma </a:t>
            </a:r>
            <a:r>
              <a:rPr lang="sk-SK" sz="1100" b="1" dirty="0" err="1"/>
              <a:t>Kuliková</a:t>
            </a:r>
            <a:r>
              <a:rPr lang="sk-SK" sz="1100" b="1" dirty="0"/>
              <a:t>: </a:t>
            </a:r>
            <a:r>
              <a:rPr lang="sk-SK" sz="1100" dirty="0"/>
              <a:t>že som vystupovala na Deň matiek, že som sa veľa naučila a že som si našla dobré kamarátky.</a:t>
            </a:r>
          </a:p>
          <a:p>
            <a:r>
              <a:rPr lang="sk-SK" sz="1100" dirty="0"/>
              <a:t>9. Kde bolo lepšie, v škôlke či v škole?</a:t>
            </a:r>
          </a:p>
          <a:p>
            <a:r>
              <a:rPr lang="sk-SK" sz="1100" b="1" dirty="0"/>
              <a:t>Odpovedá Noe </a:t>
            </a:r>
            <a:r>
              <a:rPr lang="sk-SK" sz="1100" b="1" dirty="0" err="1"/>
              <a:t>Butala</a:t>
            </a:r>
            <a:r>
              <a:rPr lang="sk-SK" sz="1100" b="1" dirty="0"/>
              <a:t>: </a:t>
            </a:r>
            <a:r>
              <a:rPr lang="sk-SK" sz="1100" dirty="0"/>
              <a:t>V škole, lebo my tu nespíme, len sa učíme a hráme.</a:t>
            </a:r>
          </a:p>
          <a:p>
            <a:r>
              <a:rPr lang="sk-SK" sz="1100" dirty="0"/>
              <a:t>10. Kto je podľa teba najlepší učiteľ alebo najlepšia učiteľka?</a:t>
            </a:r>
          </a:p>
          <a:p>
            <a:r>
              <a:rPr lang="sk-SK" sz="1100" b="1" dirty="0"/>
              <a:t>Odpovedá Katka </a:t>
            </a:r>
            <a:r>
              <a:rPr lang="sk-SK" sz="1100" b="1" dirty="0" err="1"/>
              <a:t>Zrubcová</a:t>
            </a:r>
            <a:r>
              <a:rPr lang="sk-SK" sz="1100" b="1" dirty="0"/>
              <a:t>: </a:t>
            </a:r>
            <a:r>
              <a:rPr lang="sk-SK" sz="1100" dirty="0"/>
              <a:t>Pani vychovávateľka </a:t>
            </a:r>
            <a:r>
              <a:rPr lang="sk-SK" sz="1100" dirty="0" err="1"/>
              <a:t>Zavacká</a:t>
            </a:r>
            <a:r>
              <a:rPr lang="sk-SK" sz="1100" dirty="0"/>
              <a:t>, lebo je milá. dobrá a pekná.</a:t>
            </a:r>
          </a:p>
          <a:p>
            <a:endParaRPr lang="sk-SK" sz="1100" dirty="0"/>
          </a:p>
        </p:txBody>
      </p:sp>
      <p:sp>
        <p:nvSpPr>
          <p:cNvPr id="8" name="BlokTextu 7"/>
          <p:cNvSpPr txBox="1"/>
          <p:nvPr/>
        </p:nvSpPr>
        <p:spPr>
          <a:xfrm>
            <a:off x="5278947" y="931117"/>
            <a:ext cx="4552390" cy="967894"/>
          </a:xfrm>
          <a:prstGeom prst="rect">
            <a:avLst/>
          </a:prstGeom>
          <a:noFill/>
        </p:spPr>
        <p:txBody>
          <a:bodyPr wrap="square" rtlCol="0">
            <a:spAutoFit/>
          </a:bodyPr>
          <a:lstStyle/>
          <a:p>
            <a:pPr algn="just"/>
            <a:r>
              <a:rPr lang="sk-SK" sz="1138" dirty="0"/>
              <a:t>Pre každého žiaka je prvý ročník dôležitým medzníkom. My to máme overené na vlastnej koži, ale aj tak sme chceli vedieť, ako to vnímajú naši najmenší spolužiaci. Preto sme sa vyzbrojení novučičkým diktafónom za nimi vybrali a pýtali sme sa na všetko možné. Zobrali to zodpovedne  a ochotne odpovedali na naše otázky.</a:t>
            </a:r>
            <a:endParaRPr lang="sk-SK" sz="1138" dirty="0"/>
          </a:p>
        </p:txBody>
      </p:sp>
    </p:spTree>
    <p:extLst>
      <p:ext uri="{BB962C8B-B14F-4D97-AF65-F5344CB8AC3E}">
        <p14:creationId xmlns:p14="http://schemas.microsoft.com/office/powerpoint/2010/main" val="985240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430973" y="153439"/>
            <a:ext cx="622767" cy="242374"/>
          </a:xfrm>
          <a:prstGeom prst="rect">
            <a:avLst/>
          </a:prstGeom>
          <a:noFill/>
        </p:spPr>
        <p:txBody>
          <a:bodyPr wrap="square" rtlCol="0">
            <a:spAutoFit/>
          </a:bodyPr>
          <a:lstStyle/>
          <a:p>
            <a:r>
              <a:rPr lang="sk-SK" sz="975" dirty="0"/>
              <a:t>- 8 -</a:t>
            </a:r>
            <a:endParaRPr lang="sk-SK" sz="975" dirty="0"/>
          </a:p>
        </p:txBody>
      </p:sp>
      <p:sp>
        <p:nvSpPr>
          <p:cNvPr id="3" name="BlokTextu 2"/>
          <p:cNvSpPr txBox="1"/>
          <p:nvPr/>
        </p:nvSpPr>
        <p:spPr>
          <a:xfrm>
            <a:off x="6918519" y="133234"/>
            <a:ext cx="1092574" cy="242374"/>
          </a:xfrm>
          <a:prstGeom prst="rect">
            <a:avLst/>
          </a:prstGeom>
          <a:noFill/>
        </p:spPr>
        <p:txBody>
          <a:bodyPr wrap="square" rtlCol="0">
            <a:spAutoFit/>
          </a:bodyPr>
          <a:lstStyle/>
          <a:p>
            <a:r>
              <a:rPr lang="sk-SK" sz="975" dirty="0"/>
              <a:t>- 9 -</a:t>
            </a:r>
            <a:endParaRPr lang="sk-SK" sz="975" dirty="0"/>
          </a:p>
        </p:txBody>
      </p:sp>
      <p:sp>
        <p:nvSpPr>
          <p:cNvPr id="4" name="BlokTextu 3"/>
          <p:cNvSpPr txBox="1"/>
          <p:nvPr/>
        </p:nvSpPr>
        <p:spPr>
          <a:xfrm>
            <a:off x="1823150" y="433614"/>
            <a:ext cx="1584232" cy="292388"/>
          </a:xfrm>
          <a:prstGeom prst="rect">
            <a:avLst/>
          </a:prstGeom>
          <a:noFill/>
        </p:spPr>
        <p:txBody>
          <a:bodyPr wrap="square" rtlCol="0">
            <a:spAutoFit/>
          </a:bodyPr>
          <a:lstStyle/>
          <a:p>
            <a:r>
              <a:rPr lang="sk-SK" sz="1300" dirty="0"/>
              <a:t>Máte doma psíka?</a:t>
            </a:r>
            <a:endParaRPr lang="sk-SK" sz="1300" dirty="0"/>
          </a:p>
        </p:txBody>
      </p:sp>
      <p:sp>
        <p:nvSpPr>
          <p:cNvPr id="5" name="BlokTextu 4"/>
          <p:cNvSpPr txBox="1"/>
          <p:nvPr/>
        </p:nvSpPr>
        <p:spPr>
          <a:xfrm>
            <a:off x="0" y="904570"/>
            <a:ext cx="4861950" cy="930383"/>
          </a:xfrm>
          <a:prstGeom prst="rect">
            <a:avLst/>
          </a:prstGeom>
          <a:noFill/>
        </p:spPr>
        <p:txBody>
          <a:bodyPr wrap="square" rtlCol="0">
            <a:spAutoFit/>
          </a:bodyPr>
          <a:lstStyle/>
          <a:p>
            <a:pPr algn="just"/>
            <a:r>
              <a:rPr lang="sk-SK" sz="894" b="1" dirty="0">
                <a:latin typeface="Arial" panose="020B0604020202020204" pitchFamily="34" charset="0"/>
                <a:cs typeface="Arial" panose="020B0604020202020204" pitchFamily="34" charset="0"/>
              </a:rPr>
              <a:t>Ak áno, táto dvojstránka je venovaná vám, ale aj tí, ktorí štvornohého kamaráta nemajú, si možno radi prečítajú zaujímavosti zo sveta havkáčov. A keď veľmi zatúžite vlastniť malé šteniatko a budete rodičov úpenlivo prosiť o súhlas, nehovorte, že na vine je náš časopis. My sme len chceli napísať obyčajný článok o neobyčajnom a najlepšom priateľovi človeka – psovi.</a:t>
            </a:r>
          </a:p>
          <a:p>
            <a:pPr algn="just"/>
            <a:endParaRPr lang="sk-SK" sz="975" dirty="0">
              <a:latin typeface="Arial" panose="020B0604020202020204" pitchFamily="34" charset="0"/>
              <a:cs typeface="Arial" panose="020B0604020202020204" pitchFamily="34" charset="0"/>
            </a:endParaRPr>
          </a:p>
        </p:txBody>
      </p:sp>
      <p:sp>
        <p:nvSpPr>
          <p:cNvPr id="7" name="BlokTextu 6"/>
          <p:cNvSpPr txBox="1"/>
          <p:nvPr/>
        </p:nvSpPr>
        <p:spPr>
          <a:xfrm>
            <a:off x="0" y="1829773"/>
            <a:ext cx="4861950" cy="642740"/>
          </a:xfrm>
          <a:prstGeom prst="rect">
            <a:avLst/>
          </a:prstGeom>
          <a:noFill/>
        </p:spPr>
        <p:txBody>
          <a:bodyPr wrap="square" rtlCol="0">
            <a:spAutoFit/>
          </a:bodyPr>
          <a:lstStyle/>
          <a:p>
            <a:pPr algn="just"/>
            <a:r>
              <a:rPr lang="sk-SK" sz="894" dirty="0">
                <a:latin typeface="Arial" panose="020B0604020202020204" pitchFamily="34" charset="0"/>
                <a:cs typeface="Arial" panose="020B0604020202020204" pitchFamily="34" charset="0"/>
              </a:rPr>
              <a:t>Každý, kto má psa vám potvrdí, že pes je od svojho majiteľa závislý. Pre psa je jeho pán zmyslom života, je mu oddaný, verný a prítulný. Nikdy ho nesklame. Treba však dodať, že občas vie pes, hlavne kým je ešte šteňaťom, napnúť pánove nervy až do prasknutia, keď napríklad rozhryzie kvetináč alebo vankúš na sto drobných kúskov.  </a:t>
            </a:r>
            <a:endParaRPr lang="sk-SK" sz="894" dirty="0">
              <a:latin typeface="Arial" panose="020B0604020202020204" pitchFamily="34" charset="0"/>
              <a:cs typeface="Arial" panose="020B0604020202020204" pitchFamily="34" charset="0"/>
            </a:endParaRPr>
          </a:p>
        </p:txBody>
      </p:sp>
      <p:sp>
        <p:nvSpPr>
          <p:cNvPr id="8" name="BlokTextu 7"/>
          <p:cNvSpPr txBox="1"/>
          <p:nvPr/>
        </p:nvSpPr>
        <p:spPr>
          <a:xfrm>
            <a:off x="-2" y="3438788"/>
            <a:ext cx="4861950" cy="780342"/>
          </a:xfrm>
          <a:prstGeom prst="rect">
            <a:avLst/>
          </a:prstGeom>
          <a:noFill/>
        </p:spPr>
        <p:txBody>
          <a:bodyPr wrap="square" rtlCol="0">
            <a:spAutoFit/>
          </a:bodyPr>
          <a:lstStyle/>
          <a:p>
            <a:pPr algn="just"/>
            <a:r>
              <a:rPr lang="sk-SK" sz="894" dirty="0">
                <a:latin typeface="Arial" panose="020B0604020202020204" pitchFamily="34" charset="0"/>
                <a:cs typeface="Arial" panose="020B0604020202020204" pitchFamily="34" charset="0"/>
              </a:rPr>
              <a:t>Šťastný život so svojím psom dosiahnete len vtedy, ak ho budete vnímať ako psa a budete rešpektovať jeho jedinečnú psiu perspektívu. Väčšina šťastných a vyrovnaných psov majú majiteľa, ktorý im inštinktívne rozumie a pozná psie limity. Ak budete schopní chápať psí svet, zažijete úplne iný vzťah. Vy a váš pes budete vo vzájomnej harmónii a táto pozitívna energia sa prenesie do všetkých aspektov vášho života..</a:t>
            </a:r>
            <a:endParaRPr lang="sk-SK" sz="894" dirty="0">
              <a:latin typeface="Arial" panose="020B0604020202020204" pitchFamily="34" charset="0"/>
              <a:cs typeface="Arial" panose="020B0604020202020204" pitchFamily="34" charset="0"/>
            </a:endParaRPr>
          </a:p>
        </p:txBody>
      </p:sp>
      <p:sp>
        <p:nvSpPr>
          <p:cNvPr id="9" name="BlokTextu 8"/>
          <p:cNvSpPr txBox="1"/>
          <p:nvPr/>
        </p:nvSpPr>
        <p:spPr>
          <a:xfrm>
            <a:off x="-1" y="2562604"/>
            <a:ext cx="4861950" cy="917944"/>
          </a:xfrm>
          <a:prstGeom prst="rect">
            <a:avLst/>
          </a:prstGeom>
          <a:noFill/>
        </p:spPr>
        <p:txBody>
          <a:bodyPr wrap="square" rtlCol="0">
            <a:spAutoFit/>
          </a:bodyPr>
          <a:lstStyle/>
          <a:p>
            <a:pPr algn="just"/>
            <a:r>
              <a:rPr lang="sk-SK" sz="894" dirty="0">
                <a:latin typeface="Arial" panose="020B0604020202020204" pitchFamily="34" charset="0"/>
                <a:cs typeface="Arial" panose="020B0604020202020204" pitchFamily="34" charset="0"/>
              </a:rPr>
              <a:t>Pes predstavuje pre človeka kus prírodnej krásy a jednoduchosti. Pes je múdry, nekomplikovaný a vie, čo je v živote podstatné. Matka príroda si vybrala tento živočíšny druh, vyčlenila ho z divočiny, aby sa mohol stať najlepším priateľom človeka. Stalo sa to, keď psy prišli na to, ako mu pomáhať, či už pri lovení zveri, pasení dobytka, ochrany obydlia, záchranárskych prác až po symbol bohatstva a spoločenského postavenia. Pes bol a zostáva najobľúbenejším zvieraťom človeka.</a:t>
            </a:r>
            <a:endParaRPr lang="sk-SK" sz="894" dirty="0">
              <a:latin typeface="Arial" panose="020B0604020202020204" pitchFamily="34" charset="0"/>
              <a:cs typeface="Arial" panose="020B0604020202020204" pitchFamily="34" charset="0"/>
            </a:endParaRPr>
          </a:p>
        </p:txBody>
      </p:sp>
      <p:sp>
        <p:nvSpPr>
          <p:cNvPr id="10" name="BlokTextu 9"/>
          <p:cNvSpPr txBox="1"/>
          <p:nvPr/>
        </p:nvSpPr>
        <p:spPr>
          <a:xfrm>
            <a:off x="415908" y="4340362"/>
            <a:ext cx="4190667" cy="292388"/>
          </a:xfrm>
          <a:prstGeom prst="rect">
            <a:avLst/>
          </a:prstGeom>
          <a:noFill/>
        </p:spPr>
        <p:txBody>
          <a:bodyPr wrap="square" rtlCol="0">
            <a:spAutoFit/>
          </a:bodyPr>
          <a:lstStyle/>
          <a:p>
            <a:r>
              <a:rPr lang="sk-SK" sz="1300" b="1" u="sng" dirty="0">
                <a:solidFill>
                  <a:srgbClr val="FF0066"/>
                </a:solidFill>
              </a:rPr>
              <a:t>Galéria – fotografie svojich  miláčikov poskytli naši učitelia</a:t>
            </a:r>
            <a:endParaRPr lang="sk-SK" sz="1300" b="1" u="sng" dirty="0">
              <a:solidFill>
                <a:srgbClr val="FF0066"/>
              </a:solidFill>
            </a:endParaRPr>
          </a:p>
        </p:txBody>
      </p:sp>
      <p:sp>
        <p:nvSpPr>
          <p:cNvPr id="12" name="BlokTextu 11"/>
          <p:cNvSpPr txBox="1"/>
          <p:nvPr/>
        </p:nvSpPr>
        <p:spPr>
          <a:xfrm>
            <a:off x="8633389" y="6480991"/>
            <a:ext cx="644620" cy="242374"/>
          </a:xfrm>
          <a:prstGeom prst="rect">
            <a:avLst/>
          </a:prstGeom>
          <a:noFill/>
        </p:spPr>
        <p:txBody>
          <a:bodyPr wrap="square" rtlCol="0">
            <a:spAutoFit/>
          </a:bodyPr>
          <a:lstStyle/>
          <a:p>
            <a:r>
              <a:rPr lang="sk-SK" sz="894" dirty="0" err="1"/>
              <a:t>Meggy</a:t>
            </a:r>
            <a:r>
              <a:rPr lang="sk-SK" sz="894" dirty="0"/>
              <a:t> H</a:t>
            </a:r>
            <a:r>
              <a:rPr lang="sk-SK" sz="975" dirty="0"/>
              <a:t>. </a:t>
            </a:r>
            <a:endParaRPr lang="sk-SK" sz="975" dirty="0"/>
          </a:p>
        </p:txBody>
      </p:sp>
      <p:pic>
        <p:nvPicPr>
          <p:cNvPr id="14" name="Obrázok 13"/>
          <p:cNvPicPr>
            <a:picLocks noChangeAspect="1"/>
          </p:cNvPicPr>
          <p:nvPr/>
        </p:nvPicPr>
        <p:blipFill rotWithShape="1">
          <a:blip r:embed="rId2"/>
          <a:srcRect l="5503" t="1322" r="2289" b="-1322"/>
          <a:stretch/>
        </p:blipFill>
        <p:spPr>
          <a:xfrm>
            <a:off x="8225943" y="4675377"/>
            <a:ext cx="1352244" cy="1690648"/>
          </a:xfrm>
          <a:prstGeom prst="rect">
            <a:avLst/>
          </a:prstGeom>
          <a:ln>
            <a:solidFill>
              <a:srgbClr val="FF0000"/>
            </a:solidFill>
          </a:ln>
        </p:spPr>
      </p:pic>
      <p:sp>
        <p:nvSpPr>
          <p:cNvPr id="15" name="BlokTextu 14"/>
          <p:cNvSpPr txBox="1"/>
          <p:nvPr/>
        </p:nvSpPr>
        <p:spPr>
          <a:xfrm>
            <a:off x="5064687" y="579808"/>
            <a:ext cx="4730844" cy="2856808"/>
          </a:xfrm>
          <a:prstGeom prst="rect">
            <a:avLst/>
          </a:prstGeom>
          <a:noFill/>
        </p:spPr>
        <p:txBody>
          <a:bodyPr wrap="square" rtlCol="0">
            <a:spAutoFit/>
          </a:bodyPr>
          <a:lstStyle/>
          <a:p>
            <a:r>
              <a:rPr lang="sk-SK" sz="975" dirty="0"/>
              <a:t>                                          </a:t>
            </a:r>
            <a:r>
              <a:rPr lang="sk-SK" sz="894" b="1" u="sng" dirty="0">
                <a:latin typeface="Arial" panose="020B0604020202020204" pitchFamily="34" charset="0"/>
                <a:cs typeface="Arial" panose="020B0604020202020204" pitchFamily="34" charset="0"/>
              </a:rPr>
              <a:t>Rady pre milovníkov psov</a:t>
            </a:r>
          </a:p>
          <a:p>
            <a:endParaRPr lang="sk-SK" sz="894" b="1" u="sng" dirty="0">
              <a:latin typeface="Arial" panose="020B0604020202020204" pitchFamily="34" charset="0"/>
              <a:cs typeface="Arial" panose="020B0604020202020204" pitchFamily="34" charset="0"/>
            </a:endParaRPr>
          </a:p>
          <a:p>
            <a:pPr algn="just"/>
            <a:r>
              <a:rPr lang="sk-SK" sz="894" dirty="0">
                <a:latin typeface="Arial" panose="020B0604020202020204" pitchFamily="34" charset="0"/>
                <a:cs typeface="Arial" panose="020B0604020202020204" pitchFamily="34" charset="0"/>
              </a:rPr>
              <a:t>1. Ak chceme chovať psa v bytovke, odporúča sa vyžiadať si povolenie správy domu. Príslušnú dohodu je potrebné uzavrieť písomne.</a:t>
            </a:r>
          </a:p>
          <a:p>
            <a:pPr algn="just"/>
            <a:r>
              <a:rPr lang="sk-SK" sz="894" dirty="0">
                <a:latin typeface="Arial" panose="020B0604020202020204" pitchFamily="34" charset="0"/>
                <a:cs typeface="Arial" panose="020B0604020202020204" pitchFamily="34" charset="0"/>
              </a:rPr>
              <a:t>2. Štekanie a hluk niektorí ľudia ťažko znášajú. Trpezlivou výchovou môžeme z nášho psa – krikľúňa urobiť príjemného spoločníka a nedráždiť nervóznych susedov.</a:t>
            </a:r>
          </a:p>
          <a:p>
            <a:pPr algn="just"/>
            <a:r>
              <a:rPr lang="sk-SK" sz="894" dirty="0">
                <a:latin typeface="Arial" panose="020B0604020202020204" pitchFamily="34" charset="0"/>
                <a:cs typeface="Arial" panose="020B0604020202020204" pitchFamily="34" charset="0"/>
              </a:rPr>
              <a:t>3. Každého psa treba pustiť 3-4 razy von, aby mohol vykonať svoje potreby.</a:t>
            </a:r>
          </a:p>
          <a:p>
            <a:pPr algn="just"/>
            <a:r>
              <a:rPr lang="sk-SK" sz="894" dirty="0">
                <a:latin typeface="Arial" panose="020B0604020202020204" pitchFamily="34" charset="0"/>
                <a:cs typeface="Arial" panose="020B0604020202020204" pitchFamily="34" charset="0"/>
              </a:rPr>
              <a:t>4. Najdôležitejšou súčasťou vybavenia psa je obojok, ktorý nesmie byť tesný. Na jeho koncovom štítku má byť adresa majiteľa alebo označenie od veterinára.</a:t>
            </a:r>
          </a:p>
          <a:p>
            <a:pPr algn="just"/>
            <a:r>
              <a:rPr lang="sk-SK" sz="894" dirty="0">
                <a:latin typeface="Arial" panose="020B0604020202020204" pitchFamily="34" charset="0"/>
                <a:cs typeface="Arial" panose="020B0604020202020204" pitchFamily="34" charset="0"/>
              </a:rPr>
              <a:t>5. Miesto vyhradené pre psa udržujeme v čistote a vystelieme poduškou, ktorá však nesmie byť príliš mäkká.</a:t>
            </a:r>
          </a:p>
          <a:p>
            <a:pPr algn="just"/>
            <a:r>
              <a:rPr lang="sk-SK" sz="894" dirty="0">
                <a:latin typeface="Arial" panose="020B0604020202020204" pitchFamily="34" charset="0"/>
                <a:cs typeface="Arial" panose="020B0604020202020204" pitchFamily="34" charset="0"/>
              </a:rPr>
              <a:t>6. Obliekanie psa sa prieči jeho prirodzenosti, poškodzuje srsť a vedie k prehriatiu organizmu. Len u psov s veľmi krátkou srsťou za mrazivého počasia je vhodné použiť ochrannú pokrývku.</a:t>
            </a:r>
          </a:p>
          <a:p>
            <a:pPr algn="just"/>
            <a:r>
              <a:rPr lang="sk-SK" sz="894" dirty="0">
                <a:latin typeface="Arial" panose="020B0604020202020204" pitchFamily="34" charset="0"/>
                <a:cs typeface="Arial" panose="020B0604020202020204" pitchFamily="34" charset="0"/>
              </a:rPr>
              <a:t>7. Aby si šteňa na nás čím skôr navyklo ako na svojho pána, dáme mu občas do jeho koša niečo z nášho odevu.</a:t>
            </a:r>
          </a:p>
          <a:p>
            <a:pPr algn="just"/>
            <a:r>
              <a:rPr lang="sk-SK" sz="894" dirty="0">
                <a:latin typeface="Arial" panose="020B0604020202020204" pitchFamily="34" charset="0"/>
                <a:cs typeface="Arial" panose="020B0604020202020204" pitchFamily="34" charset="0"/>
              </a:rPr>
              <a:t>8. Pri žraní nesmieme psa vyrušovať, ani hladkať, ani sa mu prihovárať, lebo sa v ňom prebudí praveký inštinkt obrany svojej koristi a vrčí aj na svojho pána.</a:t>
            </a:r>
          </a:p>
          <a:p>
            <a:pPr algn="just"/>
            <a:r>
              <a:rPr lang="sk-SK" sz="894" dirty="0">
                <a:latin typeface="Arial" panose="020B0604020202020204" pitchFamily="34" charset="0"/>
                <a:cs typeface="Arial" panose="020B0604020202020204" pitchFamily="34" charset="0"/>
              </a:rPr>
              <a:t>9. Nezabúdame na pravidelné očkovanie u veterinárneho lekára.</a:t>
            </a:r>
          </a:p>
          <a:p>
            <a:pPr algn="just"/>
            <a:r>
              <a:rPr lang="sk-SK" sz="894" dirty="0">
                <a:latin typeface="Arial" panose="020B0604020202020204" pitchFamily="34" charset="0"/>
                <a:cs typeface="Arial" panose="020B0604020202020204" pitchFamily="34" charset="0"/>
              </a:rPr>
              <a:t>10. Najdôležitejšie je poskytnúť mu veľa náklonnosti, aby sa cítil šťastný.</a:t>
            </a:r>
            <a:endParaRPr lang="sk-SK" sz="894" dirty="0">
              <a:latin typeface="Arial" panose="020B0604020202020204" pitchFamily="34" charset="0"/>
              <a:cs typeface="Arial" panose="020B0604020202020204" pitchFamily="34" charset="0"/>
            </a:endParaRPr>
          </a:p>
        </p:txBody>
      </p:sp>
      <p:sp>
        <p:nvSpPr>
          <p:cNvPr id="16" name="BlokTextu 15"/>
          <p:cNvSpPr txBox="1"/>
          <p:nvPr/>
        </p:nvSpPr>
        <p:spPr>
          <a:xfrm>
            <a:off x="5213957" y="3726370"/>
            <a:ext cx="4116621" cy="492443"/>
          </a:xfrm>
          <a:prstGeom prst="rect">
            <a:avLst/>
          </a:prstGeom>
          <a:noFill/>
        </p:spPr>
        <p:txBody>
          <a:bodyPr wrap="square" rtlCol="0">
            <a:spAutoFit/>
          </a:bodyPr>
          <a:lstStyle/>
          <a:p>
            <a:r>
              <a:rPr lang="sk-SK" sz="1300" b="1" dirty="0">
                <a:latin typeface="Segoe Script" panose="020B0504020000000003" pitchFamily="34" charset="0"/>
              </a:rPr>
              <a:t>Citát: „Kto tvrdí, že šťastie sa za peniaze </a:t>
            </a:r>
          </a:p>
          <a:p>
            <a:r>
              <a:rPr lang="sk-SK" sz="1300" b="1" dirty="0">
                <a:latin typeface="Segoe Script" panose="020B0504020000000003" pitchFamily="34" charset="0"/>
              </a:rPr>
              <a:t> </a:t>
            </a:r>
            <a:r>
              <a:rPr lang="sk-SK" sz="1300" b="1" dirty="0">
                <a:latin typeface="Segoe Script" panose="020B0504020000000003" pitchFamily="34" charset="0"/>
              </a:rPr>
              <a:t>        nedá kúpiť, zabudol na šteniatka.“</a:t>
            </a:r>
            <a:endParaRPr lang="sk-SK" sz="1300" b="1" dirty="0">
              <a:latin typeface="Segoe Script" panose="020B0504020000000003" pitchFamily="34" charset="0"/>
            </a:endParaRPr>
          </a:p>
        </p:txBody>
      </p:sp>
      <p:pic>
        <p:nvPicPr>
          <p:cNvPr id="6" name="Obrázok 5"/>
          <p:cNvPicPr>
            <a:picLocks noChangeAspect="1"/>
          </p:cNvPicPr>
          <p:nvPr/>
        </p:nvPicPr>
        <p:blipFill rotWithShape="1">
          <a:blip r:embed="rId3" cstate="print">
            <a:extLst>
              <a:ext uri="{28A0092B-C50C-407E-A947-70E740481C1C}">
                <a14:useLocalDpi xmlns:a14="http://schemas.microsoft.com/office/drawing/2010/main" val="0"/>
              </a:ext>
            </a:extLst>
          </a:blip>
          <a:srcRect l="7449" t="10392" b="22549"/>
          <a:stretch/>
        </p:blipFill>
        <p:spPr>
          <a:xfrm>
            <a:off x="140498" y="4779512"/>
            <a:ext cx="1283774" cy="1589887"/>
          </a:xfrm>
          <a:prstGeom prst="rect">
            <a:avLst/>
          </a:prstGeom>
          <a:ln>
            <a:solidFill>
              <a:srgbClr val="FF0000"/>
            </a:solidFill>
          </a:ln>
        </p:spPr>
      </p:pic>
      <p:sp>
        <p:nvSpPr>
          <p:cNvPr id="11" name="BlokTextu 10"/>
          <p:cNvSpPr txBox="1"/>
          <p:nvPr/>
        </p:nvSpPr>
        <p:spPr>
          <a:xfrm>
            <a:off x="415908" y="6370535"/>
            <a:ext cx="677395" cy="229935"/>
          </a:xfrm>
          <a:prstGeom prst="rect">
            <a:avLst/>
          </a:prstGeom>
          <a:noFill/>
        </p:spPr>
        <p:txBody>
          <a:bodyPr wrap="square" rtlCol="0">
            <a:spAutoFit/>
          </a:bodyPr>
          <a:lstStyle/>
          <a:p>
            <a:r>
              <a:rPr lang="sk-SK" sz="894" dirty="0" err="1"/>
              <a:t>Bria</a:t>
            </a:r>
            <a:r>
              <a:rPr lang="sk-SK" sz="894" dirty="0"/>
              <a:t> P.</a:t>
            </a:r>
            <a:endParaRPr lang="sk-SK" sz="894" dirty="0"/>
          </a:p>
        </p:txBody>
      </p:sp>
      <p:sp>
        <p:nvSpPr>
          <p:cNvPr id="13" name="Obdĺžnik 12"/>
          <p:cNvSpPr/>
          <p:nvPr/>
        </p:nvSpPr>
        <p:spPr>
          <a:xfrm>
            <a:off x="7150224" y="6480991"/>
            <a:ext cx="559769" cy="229935"/>
          </a:xfrm>
          <a:prstGeom prst="rect">
            <a:avLst/>
          </a:prstGeom>
        </p:spPr>
        <p:txBody>
          <a:bodyPr wrap="none">
            <a:spAutoFit/>
          </a:bodyPr>
          <a:lstStyle/>
          <a:p>
            <a:r>
              <a:rPr lang="sk-SK" sz="894" dirty="0"/>
              <a:t>Harry </a:t>
            </a:r>
            <a:r>
              <a:rPr lang="sk-SK" sz="894" dirty="0"/>
              <a:t>K</a:t>
            </a:r>
            <a:r>
              <a:rPr lang="sk-SK" sz="894" dirty="0">
                <a:latin typeface="arial" panose="020B0604020202020204" pitchFamily="34" charset="0"/>
              </a:rPr>
              <a:t>.</a:t>
            </a:r>
            <a:endParaRPr lang="sk-SK" sz="894" dirty="0"/>
          </a:p>
        </p:txBody>
      </p:sp>
      <p:pic>
        <p:nvPicPr>
          <p:cNvPr id="17" name="Obrázok 16"/>
          <p:cNvPicPr>
            <a:picLocks noChangeAspect="1"/>
          </p:cNvPicPr>
          <p:nvPr/>
        </p:nvPicPr>
        <p:blipFill rotWithShape="1">
          <a:blip r:embed="rId4"/>
          <a:srcRect l="6773" t="31806" r="-2167" b="25409"/>
          <a:stretch/>
        </p:blipFill>
        <p:spPr>
          <a:xfrm>
            <a:off x="6567825" y="4634321"/>
            <a:ext cx="1500085" cy="1731704"/>
          </a:xfrm>
          <a:prstGeom prst="rect">
            <a:avLst/>
          </a:prstGeom>
          <a:ln w="19050">
            <a:solidFill>
              <a:srgbClr val="FF0000"/>
            </a:solidFill>
          </a:ln>
        </p:spPr>
      </p:pic>
      <p:sp>
        <p:nvSpPr>
          <p:cNvPr id="19" name="BlokTextu 18"/>
          <p:cNvSpPr txBox="1"/>
          <p:nvPr/>
        </p:nvSpPr>
        <p:spPr>
          <a:xfrm>
            <a:off x="3622687" y="6366025"/>
            <a:ext cx="841281" cy="229935"/>
          </a:xfrm>
          <a:prstGeom prst="rect">
            <a:avLst/>
          </a:prstGeom>
          <a:noFill/>
        </p:spPr>
        <p:txBody>
          <a:bodyPr wrap="square" rtlCol="0">
            <a:spAutoFit/>
          </a:bodyPr>
          <a:lstStyle/>
          <a:p>
            <a:r>
              <a:rPr lang="sk-SK" sz="894" dirty="0" err="1"/>
              <a:t>Dastik</a:t>
            </a:r>
            <a:r>
              <a:rPr lang="sk-SK" sz="894" dirty="0"/>
              <a:t> S.</a:t>
            </a:r>
            <a:endParaRPr lang="sk-SK" sz="894" dirty="0"/>
          </a:p>
        </p:txBody>
      </p:sp>
      <p:pic>
        <p:nvPicPr>
          <p:cNvPr id="20" name="Obrázok 19"/>
          <p:cNvPicPr>
            <a:picLocks noChangeAspect="1"/>
          </p:cNvPicPr>
          <p:nvPr/>
        </p:nvPicPr>
        <p:blipFill>
          <a:blip r:embed="rId5"/>
          <a:stretch>
            <a:fillRect/>
          </a:stretch>
        </p:blipFill>
        <p:spPr>
          <a:xfrm>
            <a:off x="1531350" y="5126351"/>
            <a:ext cx="1567300" cy="1215132"/>
          </a:xfrm>
          <a:prstGeom prst="rect">
            <a:avLst/>
          </a:prstGeom>
          <a:ln>
            <a:solidFill>
              <a:srgbClr val="FF0000"/>
            </a:solidFill>
          </a:ln>
        </p:spPr>
      </p:pic>
      <p:sp>
        <p:nvSpPr>
          <p:cNvPr id="21" name="BlokTextu 20"/>
          <p:cNvSpPr txBox="1"/>
          <p:nvPr/>
        </p:nvSpPr>
        <p:spPr>
          <a:xfrm>
            <a:off x="1959206" y="6370535"/>
            <a:ext cx="1218219" cy="229935"/>
          </a:xfrm>
          <a:prstGeom prst="rect">
            <a:avLst/>
          </a:prstGeom>
          <a:noFill/>
        </p:spPr>
        <p:txBody>
          <a:bodyPr wrap="square" rtlCol="0">
            <a:spAutoFit/>
          </a:bodyPr>
          <a:lstStyle/>
          <a:p>
            <a:r>
              <a:rPr lang="sk-SK" sz="894" dirty="0" err="1"/>
              <a:t>Chocolate</a:t>
            </a:r>
            <a:r>
              <a:rPr lang="sk-SK" sz="894" dirty="0"/>
              <a:t> I.</a:t>
            </a:r>
            <a:endParaRPr lang="sk-SK" sz="894" dirty="0"/>
          </a:p>
        </p:txBody>
      </p:sp>
      <p:pic>
        <p:nvPicPr>
          <p:cNvPr id="22" name="Obrázok 21"/>
          <p:cNvPicPr>
            <a:picLocks noChangeAspect="1"/>
          </p:cNvPicPr>
          <p:nvPr/>
        </p:nvPicPr>
        <p:blipFill>
          <a:blip r:embed="rId6"/>
          <a:stretch>
            <a:fillRect/>
          </a:stretch>
        </p:blipFill>
        <p:spPr>
          <a:xfrm>
            <a:off x="5064687" y="4628662"/>
            <a:ext cx="1356871" cy="1737363"/>
          </a:xfrm>
          <a:prstGeom prst="rect">
            <a:avLst/>
          </a:prstGeom>
          <a:ln>
            <a:solidFill>
              <a:srgbClr val="FF0000"/>
            </a:solidFill>
          </a:ln>
        </p:spPr>
      </p:pic>
      <p:sp>
        <p:nvSpPr>
          <p:cNvPr id="23" name="BlokTextu 22"/>
          <p:cNvSpPr txBox="1"/>
          <p:nvPr/>
        </p:nvSpPr>
        <p:spPr>
          <a:xfrm>
            <a:off x="5375840" y="6437230"/>
            <a:ext cx="947990" cy="317459"/>
          </a:xfrm>
          <a:prstGeom prst="rect">
            <a:avLst/>
          </a:prstGeom>
          <a:noFill/>
        </p:spPr>
        <p:txBody>
          <a:bodyPr wrap="square" rtlCol="0">
            <a:spAutoFit/>
          </a:bodyPr>
          <a:lstStyle/>
          <a:p>
            <a:r>
              <a:rPr lang="sk-SK" sz="894" dirty="0" err="1"/>
              <a:t>Matis</a:t>
            </a:r>
            <a:r>
              <a:rPr lang="sk-SK" sz="894" dirty="0"/>
              <a:t> G</a:t>
            </a:r>
            <a:r>
              <a:rPr lang="sk-SK" sz="1463" dirty="0"/>
              <a:t>.</a:t>
            </a:r>
            <a:endParaRPr lang="sk-SK" sz="1463" dirty="0"/>
          </a:p>
        </p:txBody>
      </p:sp>
      <p:pic>
        <p:nvPicPr>
          <p:cNvPr id="24" name="Obrázok 23"/>
          <p:cNvPicPr>
            <a:picLocks noChangeAspect="1"/>
          </p:cNvPicPr>
          <p:nvPr/>
        </p:nvPicPr>
        <p:blipFill>
          <a:blip r:embed="rId7"/>
          <a:stretch>
            <a:fillRect/>
          </a:stretch>
        </p:blipFill>
        <p:spPr>
          <a:xfrm>
            <a:off x="3205728" y="5126351"/>
            <a:ext cx="1582756" cy="1187067"/>
          </a:xfrm>
          <a:prstGeom prst="rect">
            <a:avLst/>
          </a:prstGeom>
          <a:ln>
            <a:solidFill>
              <a:srgbClr val="FF0000"/>
            </a:solidFill>
          </a:ln>
        </p:spPr>
      </p:pic>
      <p:sp>
        <p:nvSpPr>
          <p:cNvPr id="18" name="BlokTextu 17"/>
          <p:cNvSpPr txBox="1"/>
          <p:nvPr/>
        </p:nvSpPr>
        <p:spPr>
          <a:xfrm>
            <a:off x="1582305" y="4661802"/>
            <a:ext cx="2613177" cy="230832"/>
          </a:xfrm>
          <a:prstGeom prst="rect">
            <a:avLst/>
          </a:prstGeom>
          <a:noFill/>
        </p:spPr>
        <p:txBody>
          <a:bodyPr wrap="square" rtlCol="0">
            <a:spAutoFit/>
          </a:bodyPr>
          <a:lstStyle/>
          <a:p>
            <a:r>
              <a:rPr lang="sk-SK" sz="900" dirty="0" smtClean="0"/>
              <a:t>/Písmenko za menom psíka prezradí, komu patrí/</a:t>
            </a:r>
            <a:endParaRPr lang="sk-SK" sz="900" dirty="0"/>
          </a:p>
        </p:txBody>
      </p:sp>
    </p:spTree>
    <p:extLst>
      <p:ext uri="{BB962C8B-B14F-4D97-AF65-F5344CB8AC3E}">
        <p14:creationId xmlns:p14="http://schemas.microsoft.com/office/powerpoint/2010/main" val="1757342008"/>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ív Office">
  <a:themeElements>
    <a:clrScheme name="Motív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otív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í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982</TotalTime>
  <Words>2574</Words>
  <Application>Microsoft Office PowerPoint</Application>
  <PresentationFormat>A4 (210 x 297 mm)</PresentationFormat>
  <Paragraphs>192</Paragraphs>
  <Slides>8</Slides>
  <Notes>0</Notes>
  <HiddenSlides>0</HiddenSlides>
  <MMClips>0</MMClips>
  <ScaleCrop>false</ScaleCrop>
  <HeadingPairs>
    <vt:vector size="6" baseType="variant">
      <vt:variant>
        <vt:lpstr>Použité písma</vt:lpstr>
      </vt:variant>
      <vt:variant>
        <vt:i4>8</vt:i4>
      </vt:variant>
      <vt:variant>
        <vt:lpstr>Motív</vt:lpstr>
      </vt:variant>
      <vt:variant>
        <vt:i4>1</vt:i4>
      </vt:variant>
      <vt:variant>
        <vt:lpstr>Nadpisy snímok</vt:lpstr>
      </vt:variant>
      <vt:variant>
        <vt:i4>8</vt:i4>
      </vt:variant>
    </vt:vector>
  </HeadingPairs>
  <TitlesOfParts>
    <vt:vector size="17" baseType="lpstr">
      <vt:lpstr>Algerian</vt:lpstr>
      <vt:lpstr>Arial</vt:lpstr>
      <vt:lpstr>Arial</vt:lpstr>
      <vt:lpstr>Bell MT</vt:lpstr>
      <vt:lpstr>Calibri</vt:lpstr>
      <vt:lpstr>Calibri Light</vt:lpstr>
      <vt:lpstr>Segoe Script</vt:lpstr>
      <vt:lpstr>Wingdings</vt:lpstr>
      <vt:lpstr>Motív Office</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Hrisenko</dc:creator>
  <cp:lastModifiedBy>Hrisenko</cp:lastModifiedBy>
  <cp:revision>153</cp:revision>
  <dcterms:created xsi:type="dcterms:W3CDTF">2017-05-29T11:47:31Z</dcterms:created>
  <dcterms:modified xsi:type="dcterms:W3CDTF">2017-06-19T07:36:54Z</dcterms:modified>
</cp:coreProperties>
</file>