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doc" ContentType="application/msword"/>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CC0000"/>
    <a:srgbClr val="FF33CC"/>
    <a:srgbClr val="008000"/>
    <a:srgbClr val="FF6600"/>
    <a:srgbClr val="CC0099"/>
    <a:srgbClr val="00FFFF"/>
    <a:srgbClr val="0033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61" autoAdjust="0"/>
    <p:restoredTop sz="94660"/>
  </p:normalViewPr>
  <p:slideViewPr>
    <p:cSldViewPr snapToGrid="0">
      <p:cViewPr varScale="1">
        <p:scale>
          <a:sx n="65" d="100"/>
          <a:sy n="65" d="100"/>
        </p:scale>
        <p:origin x="66" y="2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sk-SK" smtClean="0"/>
              <a:t>Upravte štýly predlohy textu</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smtClean="0"/>
              <a:t>Upravte štýl predlohy podnadpisov</a:t>
            </a:r>
            <a:endParaRPr lang="en-US" dirty="0"/>
          </a:p>
        </p:txBody>
      </p:sp>
      <p:sp>
        <p:nvSpPr>
          <p:cNvPr id="4" name="Date Placeholder 3"/>
          <p:cNvSpPr>
            <a:spLocks noGrp="1"/>
          </p:cNvSpPr>
          <p:nvPr>
            <p:ph type="dt" sz="half" idx="10"/>
          </p:nvPr>
        </p:nvSpPr>
        <p:spPr/>
        <p:txBody>
          <a:bodyPr/>
          <a:lstStyle/>
          <a:p>
            <a:fld id="{01F490B9-3685-43E4-B782-BB1C170A2984}" type="datetimeFigureOut">
              <a:rPr lang="sk-SK" smtClean="0"/>
              <a:t>30.11.2018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7013245A-EBA4-44A2-8CB5-B060E17822C6}" type="slidenum">
              <a:rPr lang="sk-SK" smtClean="0"/>
              <a:t>‹#›</a:t>
            </a:fld>
            <a:endParaRPr lang="sk-SK"/>
          </a:p>
        </p:txBody>
      </p:sp>
    </p:spTree>
    <p:extLst>
      <p:ext uri="{BB962C8B-B14F-4D97-AF65-F5344CB8AC3E}">
        <p14:creationId xmlns:p14="http://schemas.microsoft.com/office/powerpoint/2010/main" val="37344725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Vertical Text Placeholder 2"/>
          <p:cNvSpPr>
            <a:spLocks noGrp="1"/>
          </p:cNvSpPr>
          <p:nvPr>
            <p:ph type="body" orient="vert" idx="1"/>
          </p:nvPr>
        </p:nvSpPr>
        <p:spPr/>
        <p:txBody>
          <a:bodyPr vert="eaVert"/>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01F490B9-3685-43E4-B782-BB1C170A2984}" type="datetimeFigureOut">
              <a:rPr lang="sk-SK" smtClean="0"/>
              <a:t>30.11.2018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7013245A-EBA4-44A2-8CB5-B060E17822C6}" type="slidenum">
              <a:rPr lang="sk-SK" smtClean="0"/>
              <a:t>‹#›</a:t>
            </a:fld>
            <a:endParaRPr lang="sk-SK"/>
          </a:p>
        </p:txBody>
      </p:sp>
    </p:spTree>
    <p:extLst>
      <p:ext uri="{BB962C8B-B14F-4D97-AF65-F5344CB8AC3E}">
        <p14:creationId xmlns:p14="http://schemas.microsoft.com/office/powerpoint/2010/main" val="648747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sk-SK" smtClean="0"/>
              <a:t>Upravte štýly predlohy textu</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01F490B9-3685-43E4-B782-BB1C170A2984}" type="datetimeFigureOut">
              <a:rPr lang="sk-SK" smtClean="0"/>
              <a:t>30.11.2018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7013245A-EBA4-44A2-8CB5-B060E17822C6}" type="slidenum">
              <a:rPr lang="sk-SK" smtClean="0"/>
              <a:t>‹#›</a:t>
            </a:fld>
            <a:endParaRPr lang="sk-SK"/>
          </a:p>
        </p:txBody>
      </p:sp>
    </p:spTree>
    <p:extLst>
      <p:ext uri="{BB962C8B-B14F-4D97-AF65-F5344CB8AC3E}">
        <p14:creationId xmlns:p14="http://schemas.microsoft.com/office/powerpoint/2010/main" val="11110746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Content Placeholder 2"/>
          <p:cNvSpPr>
            <a:spLocks noGrp="1"/>
          </p:cNvSpPr>
          <p:nvPr>
            <p:ph idx="1"/>
          </p:nvPr>
        </p:nvSpPr>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01F490B9-3685-43E4-B782-BB1C170A2984}" type="datetimeFigureOut">
              <a:rPr lang="sk-SK" smtClean="0"/>
              <a:t>30.11.2018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7013245A-EBA4-44A2-8CB5-B060E17822C6}" type="slidenum">
              <a:rPr lang="sk-SK" smtClean="0"/>
              <a:t>‹#›</a:t>
            </a:fld>
            <a:endParaRPr lang="sk-SK"/>
          </a:p>
        </p:txBody>
      </p:sp>
    </p:spTree>
    <p:extLst>
      <p:ext uri="{BB962C8B-B14F-4D97-AF65-F5344CB8AC3E}">
        <p14:creationId xmlns:p14="http://schemas.microsoft.com/office/powerpoint/2010/main" val="710442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sk-SK" smtClean="0"/>
              <a:t>Upravte štýly predlohy textu</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k-SK" smtClean="0"/>
              <a:t>Upravte štýl predlohy textu.</a:t>
            </a:r>
          </a:p>
        </p:txBody>
      </p:sp>
      <p:sp>
        <p:nvSpPr>
          <p:cNvPr id="4" name="Date Placeholder 3"/>
          <p:cNvSpPr>
            <a:spLocks noGrp="1"/>
          </p:cNvSpPr>
          <p:nvPr>
            <p:ph type="dt" sz="half" idx="10"/>
          </p:nvPr>
        </p:nvSpPr>
        <p:spPr/>
        <p:txBody>
          <a:bodyPr/>
          <a:lstStyle/>
          <a:p>
            <a:fld id="{01F490B9-3685-43E4-B782-BB1C170A2984}" type="datetimeFigureOut">
              <a:rPr lang="sk-SK" smtClean="0"/>
              <a:t>30.11.2018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7013245A-EBA4-44A2-8CB5-B060E17822C6}" type="slidenum">
              <a:rPr lang="sk-SK" smtClean="0"/>
              <a:t>‹#›</a:t>
            </a:fld>
            <a:endParaRPr lang="sk-SK"/>
          </a:p>
        </p:txBody>
      </p:sp>
    </p:spTree>
    <p:extLst>
      <p:ext uri="{BB962C8B-B14F-4D97-AF65-F5344CB8AC3E}">
        <p14:creationId xmlns:p14="http://schemas.microsoft.com/office/powerpoint/2010/main" val="37680734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5" name="Date Placeholder 4"/>
          <p:cNvSpPr>
            <a:spLocks noGrp="1"/>
          </p:cNvSpPr>
          <p:nvPr>
            <p:ph type="dt" sz="half" idx="10"/>
          </p:nvPr>
        </p:nvSpPr>
        <p:spPr/>
        <p:txBody>
          <a:bodyPr/>
          <a:lstStyle/>
          <a:p>
            <a:fld id="{01F490B9-3685-43E4-B782-BB1C170A2984}" type="datetimeFigureOut">
              <a:rPr lang="sk-SK" smtClean="0"/>
              <a:t>30.11.2018</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7013245A-EBA4-44A2-8CB5-B060E17822C6}" type="slidenum">
              <a:rPr lang="sk-SK" smtClean="0"/>
              <a:t>‹#›</a:t>
            </a:fld>
            <a:endParaRPr lang="sk-SK"/>
          </a:p>
        </p:txBody>
      </p:sp>
    </p:spTree>
    <p:extLst>
      <p:ext uri="{BB962C8B-B14F-4D97-AF65-F5344CB8AC3E}">
        <p14:creationId xmlns:p14="http://schemas.microsoft.com/office/powerpoint/2010/main" val="1370819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sk-SK" smtClean="0"/>
              <a:t>Upravte štýly predlohy textu</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Upravte štýl predlohy textu.</a:t>
            </a:r>
          </a:p>
        </p:txBody>
      </p:sp>
      <p:sp>
        <p:nvSpPr>
          <p:cNvPr id="4" name="Content Placeholder 3"/>
          <p:cNvSpPr>
            <a:spLocks noGrp="1"/>
          </p:cNvSpPr>
          <p:nvPr>
            <p:ph sz="half" idx="2"/>
          </p:nvPr>
        </p:nvSpPr>
        <p:spPr>
          <a:xfrm>
            <a:off x="839788" y="2505075"/>
            <a:ext cx="5157787" cy="368458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Upravte štýl predlohy textu.</a:t>
            </a:r>
          </a:p>
        </p:txBody>
      </p:sp>
      <p:sp>
        <p:nvSpPr>
          <p:cNvPr id="6" name="Content Placeholder 5"/>
          <p:cNvSpPr>
            <a:spLocks noGrp="1"/>
          </p:cNvSpPr>
          <p:nvPr>
            <p:ph sz="quarter" idx="4"/>
          </p:nvPr>
        </p:nvSpPr>
        <p:spPr>
          <a:xfrm>
            <a:off x="6172200" y="2505075"/>
            <a:ext cx="5183188" cy="368458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7" name="Date Placeholder 6"/>
          <p:cNvSpPr>
            <a:spLocks noGrp="1"/>
          </p:cNvSpPr>
          <p:nvPr>
            <p:ph type="dt" sz="half" idx="10"/>
          </p:nvPr>
        </p:nvSpPr>
        <p:spPr/>
        <p:txBody>
          <a:bodyPr/>
          <a:lstStyle/>
          <a:p>
            <a:fld id="{01F490B9-3685-43E4-B782-BB1C170A2984}" type="datetimeFigureOut">
              <a:rPr lang="sk-SK" smtClean="0"/>
              <a:t>30.11.2018</a:t>
            </a:fld>
            <a:endParaRPr lang="sk-SK"/>
          </a:p>
        </p:txBody>
      </p:sp>
      <p:sp>
        <p:nvSpPr>
          <p:cNvPr id="8" name="Footer Placeholder 7"/>
          <p:cNvSpPr>
            <a:spLocks noGrp="1"/>
          </p:cNvSpPr>
          <p:nvPr>
            <p:ph type="ftr" sz="quarter" idx="11"/>
          </p:nvPr>
        </p:nvSpPr>
        <p:spPr/>
        <p:txBody>
          <a:bodyPr/>
          <a:lstStyle/>
          <a:p>
            <a:endParaRPr lang="sk-SK"/>
          </a:p>
        </p:txBody>
      </p:sp>
      <p:sp>
        <p:nvSpPr>
          <p:cNvPr id="9" name="Slide Number Placeholder 8"/>
          <p:cNvSpPr>
            <a:spLocks noGrp="1"/>
          </p:cNvSpPr>
          <p:nvPr>
            <p:ph type="sldNum" sz="quarter" idx="12"/>
          </p:nvPr>
        </p:nvSpPr>
        <p:spPr/>
        <p:txBody>
          <a:bodyPr/>
          <a:lstStyle/>
          <a:p>
            <a:fld id="{7013245A-EBA4-44A2-8CB5-B060E17822C6}" type="slidenum">
              <a:rPr lang="sk-SK" smtClean="0"/>
              <a:t>‹#›</a:t>
            </a:fld>
            <a:endParaRPr lang="sk-SK"/>
          </a:p>
        </p:txBody>
      </p:sp>
    </p:spTree>
    <p:extLst>
      <p:ext uri="{BB962C8B-B14F-4D97-AF65-F5344CB8AC3E}">
        <p14:creationId xmlns:p14="http://schemas.microsoft.com/office/powerpoint/2010/main" val="4089555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Date Placeholder 2"/>
          <p:cNvSpPr>
            <a:spLocks noGrp="1"/>
          </p:cNvSpPr>
          <p:nvPr>
            <p:ph type="dt" sz="half" idx="10"/>
          </p:nvPr>
        </p:nvSpPr>
        <p:spPr/>
        <p:txBody>
          <a:bodyPr/>
          <a:lstStyle/>
          <a:p>
            <a:fld id="{01F490B9-3685-43E4-B782-BB1C170A2984}" type="datetimeFigureOut">
              <a:rPr lang="sk-SK" smtClean="0"/>
              <a:t>30.11.2018</a:t>
            </a:fld>
            <a:endParaRPr lang="sk-SK"/>
          </a:p>
        </p:txBody>
      </p:sp>
      <p:sp>
        <p:nvSpPr>
          <p:cNvPr id="4" name="Footer Placeholder 3"/>
          <p:cNvSpPr>
            <a:spLocks noGrp="1"/>
          </p:cNvSpPr>
          <p:nvPr>
            <p:ph type="ftr" sz="quarter" idx="11"/>
          </p:nvPr>
        </p:nvSpPr>
        <p:spPr/>
        <p:txBody>
          <a:bodyPr/>
          <a:lstStyle/>
          <a:p>
            <a:endParaRPr lang="sk-SK"/>
          </a:p>
        </p:txBody>
      </p:sp>
      <p:sp>
        <p:nvSpPr>
          <p:cNvPr id="5" name="Slide Number Placeholder 4"/>
          <p:cNvSpPr>
            <a:spLocks noGrp="1"/>
          </p:cNvSpPr>
          <p:nvPr>
            <p:ph type="sldNum" sz="quarter" idx="12"/>
          </p:nvPr>
        </p:nvSpPr>
        <p:spPr/>
        <p:txBody>
          <a:bodyPr/>
          <a:lstStyle/>
          <a:p>
            <a:fld id="{7013245A-EBA4-44A2-8CB5-B060E17822C6}" type="slidenum">
              <a:rPr lang="sk-SK" smtClean="0"/>
              <a:t>‹#›</a:t>
            </a:fld>
            <a:endParaRPr lang="sk-SK"/>
          </a:p>
        </p:txBody>
      </p:sp>
    </p:spTree>
    <p:extLst>
      <p:ext uri="{BB962C8B-B14F-4D97-AF65-F5344CB8AC3E}">
        <p14:creationId xmlns:p14="http://schemas.microsoft.com/office/powerpoint/2010/main" val="25151177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F490B9-3685-43E4-B782-BB1C170A2984}" type="datetimeFigureOut">
              <a:rPr lang="sk-SK" smtClean="0"/>
              <a:t>30.11.2018</a:t>
            </a:fld>
            <a:endParaRPr lang="sk-SK"/>
          </a:p>
        </p:txBody>
      </p:sp>
      <p:sp>
        <p:nvSpPr>
          <p:cNvPr id="3" name="Footer Placeholder 2"/>
          <p:cNvSpPr>
            <a:spLocks noGrp="1"/>
          </p:cNvSpPr>
          <p:nvPr>
            <p:ph type="ftr" sz="quarter" idx="11"/>
          </p:nvPr>
        </p:nvSpPr>
        <p:spPr/>
        <p:txBody>
          <a:bodyPr/>
          <a:lstStyle/>
          <a:p>
            <a:endParaRPr lang="sk-SK"/>
          </a:p>
        </p:txBody>
      </p:sp>
      <p:sp>
        <p:nvSpPr>
          <p:cNvPr id="4" name="Slide Number Placeholder 3"/>
          <p:cNvSpPr>
            <a:spLocks noGrp="1"/>
          </p:cNvSpPr>
          <p:nvPr>
            <p:ph type="sldNum" sz="quarter" idx="12"/>
          </p:nvPr>
        </p:nvSpPr>
        <p:spPr/>
        <p:txBody>
          <a:bodyPr/>
          <a:lstStyle/>
          <a:p>
            <a:fld id="{7013245A-EBA4-44A2-8CB5-B060E17822C6}" type="slidenum">
              <a:rPr lang="sk-SK" smtClean="0"/>
              <a:t>‹#›</a:t>
            </a:fld>
            <a:endParaRPr lang="sk-SK"/>
          </a:p>
        </p:txBody>
      </p:sp>
    </p:spTree>
    <p:extLst>
      <p:ext uri="{BB962C8B-B14F-4D97-AF65-F5344CB8AC3E}">
        <p14:creationId xmlns:p14="http://schemas.microsoft.com/office/powerpoint/2010/main" val="31230385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sk-SK" smtClean="0"/>
              <a:t>Upravte štýly predlohy textu</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Upravte štýl predlohy textu.</a:t>
            </a:r>
          </a:p>
        </p:txBody>
      </p:sp>
      <p:sp>
        <p:nvSpPr>
          <p:cNvPr id="5" name="Date Placeholder 4"/>
          <p:cNvSpPr>
            <a:spLocks noGrp="1"/>
          </p:cNvSpPr>
          <p:nvPr>
            <p:ph type="dt" sz="half" idx="10"/>
          </p:nvPr>
        </p:nvSpPr>
        <p:spPr/>
        <p:txBody>
          <a:bodyPr/>
          <a:lstStyle/>
          <a:p>
            <a:fld id="{01F490B9-3685-43E4-B782-BB1C170A2984}" type="datetimeFigureOut">
              <a:rPr lang="sk-SK" smtClean="0"/>
              <a:t>30.11.2018</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7013245A-EBA4-44A2-8CB5-B060E17822C6}" type="slidenum">
              <a:rPr lang="sk-SK" smtClean="0"/>
              <a:t>‹#›</a:t>
            </a:fld>
            <a:endParaRPr lang="sk-SK"/>
          </a:p>
        </p:txBody>
      </p:sp>
    </p:spTree>
    <p:extLst>
      <p:ext uri="{BB962C8B-B14F-4D97-AF65-F5344CB8AC3E}">
        <p14:creationId xmlns:p14="http://schemas.microsoft.com/office/powerpoint/2010/main" val="204169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sk-SK" smtClean="0"/>
              <a:t>Upravte štýly predlohy textu</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k-SK" smtClean="0"/>
              <a:t>Ak chcete pridať obrázok, kliknite na ikonu</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Upravte štýl predlohy textu.</a:t>
            </a:r>
          </a:p>
        </p:txBody>
      </p:sp>
      <p:sp>
        <p:nvSpPr>
          <p:cNvPr id="5" name="Date Placeholder 4"/>
          <p:cNvSpPr>
            <a:spLocks noGrp="1"/>
          </p:cNvSpPr>
          <p:nvPr>
            <p:ph type="dt" sz="half" idx="10"/>
          </p:nvPr>
        </p:nvSpPr>
        <p:spPr/>
        <p:txBody>
          <a:bodyPr/>
          <a:lstStyle/>
          <a:p>
            <a:fld id="{01F490B9-3685-43E4-B782-BB1C170A2984}" type="datetimeFigureOut">
              <a:rPr lang="sk-SK" smtClean="0"/>
              <a:t>30.11.2018</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7013245A-EBA4-44A2-8CB5-B060E17822C6}" type="slidenum">
              <a:rPr lang="sk-SK" smtClean="0"/>
              <a:t>‹#›</a:t>
            </a:fld>
            <a:endParaRPr lang="sk-SK"/>
          </a:p>
        </p:txBody>
      </p:sp>
    </p:spTree>
    <p:extLst>
      <p:ext uri="{BB962C8B-B14F-4D97-AF65-F5344CB8AC3E}">
        <p14:creationId xmlns:p14="http://schemas.microsoft.com/office/powerpoint/2010/main" val="2628724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k-SK" smtClean="0"/>
              <a:t>Upravte štýly predlohy textu</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F490B9-3685-43E4-B782-BB1C170A2984}" type="datetimeFigureOut">
              <a:rPr lang="sk-SK" smtClean="0"/>
              <a:t>30.11.2018</a:t>
            </a:fld>
            <a:endParaRPr lang="sk-SK"/>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13245A-EBA4-44A2-8CB5-B060E17822C6}" type="slidenum">
              <a:rPr lang="sk-SK" smtClean="0"/>
              <a:t>‹#›</a:t>
            </a:fld>
            <a:endParaRPr lang="sk-SK"/>
          </a:p>
        </p:txBody>
      </p:sp>
    </p:spTree>
    <p:extLst>
      <p:ext uri="{BB962C8B-B14F-4D97-AF65-F5344CB8AC3E}">
        <p14:creationId xmlns:p14="http://schemas.microsoft.com/office/powerpoint/2010/main" val="107267304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oleObject" Target="../embeddings/Dokument_programu_Microsoft_Word_97_-_20031.doc"/></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6770858" y="0"/>
            <a:ext cx="4477871" cy="2084294"/>
          </a:xfrm>
        </p:spPr>
        <p:txBody>
          <a:bodyPr>
            <a:normAutofit/>
          </a:bodyPr>
          <a:lstStyle/>
          <a:p>
            <a:r>
              <a:rPr lang="sk-SK" sz="5400" dirty="0">
                <a:ln w="28575">
                  <a:solidFill>
                    <a:srgbClr val="002060"/>
                  </a:solidFill>
                </a:ln>
                <a:solidFill>
                  <a:srgbClr val="0070C0"/>
                </a:solidFill>
                <a:latin typeface="Comic Sans MS" panose="030F0702030302020204" pitchFamily="66" charset="0"/>
              </a:rPr>
              <a:t>Komenského kamarát</a:t>
            </a:r>
          </a:p>
        </p:txBody>
      </p:sp>
      <p:sp>
        <p:nvSpPr>
          <p:cNvPr id="3" name="Podnadpis 2"/>
          <p:cNvSpPr>
            <a:spLocks noGrp="1"/>
          </p:cNvSpPr>
          <p:nvPr>
            <p:ph type="subTitle" idx="1"/>
          </p:nvPr>
        </p:nvSpPr>
        <p:spPr>
          <a:xfrm>
            <a:off x="6674203" y="5581571"/>
            <a:ext cx="4477871" cy="633786"/>
          </a:xfrm>
        </p:spPr>
        <p:txBody>
          <a:bodyPr>
            <a:noAutofit/>
          </a:bodyPr>
          <a:lstStyle/>
          <a:p>
            <a:r>
              <a:rPr lang="sk-SK" dirty="0">
                <a:solidFill>
                  <a:srgbClr val="002060"/>
                </a:solidFill>
                <a:latin typeface="Arial Black" panose="020B0A04020102020204" pitchFamily="34" charset="0"/>
              </a:rPr>
              <a:t>v</a:t>
            </a:r>
            <a:r>
              <a:rPr lang="sk-SK" dirty="0" smtClean="0">
                <a:solidFill>
                  <a:srgbClr val="002060"/>
                </a:solidFill>
                <a:latin typeface="Arial Black" panose="020B0A04020102020204" pitchFamily="34" charset="0"/>
              </a:rPr>
              <a:t>ianočné vydanie</a:t>
            </a:r>
          </a:p>
          <a:p>
            <a:r>
              <a:rPr lang="sk-SK" dirty="0" smtClean="0">
                <a:solidFill>
                  <a:srgbClr val="002060"/>
                </a:solidFill>
                <a:latin typeface="Arial Black" panose="020B0A04020102020204" pitchFamily="34" charset="0"/>
              </a:rPr>
              <a:t>školský rok 2016/2017</a:t>
            </a:r>
            <a:endParaRPr lang="sk-SK" dirty="0">
              <a:solidFill>
                <a:srgbClr val="002060"/>
              </a:solidFill>
              <a:latin typeface="Arial Black" panose="020B0A04020102020204" pitchFamily="34" charset="0"/>
            </a:endParaRPr>
          </a:p>
        </p:txBody>
      </p:sp>
      <p:sp>
        <p:nvSpPr>
          <p:cNvPr id="11" name="Obdĺžnik 10"/>
          <p:cNvSpPr/>
          <p:nvPr/>
        </p:nvSpPr>
        <p:spPr>
          <a:xfrm>
            <a:off x="1105737" y="1207131"/>
            <a:ext cx="3647227" cy="1754326"/>
          </a:xfrm>
          <a:prstGeom prst="rect">
            <a:avLst/>
          </a:prstGeom>
          <a:noFill/>
        </p:spPr>
        <p:txBody>
          <a:bodyPr spcFirstLastPara="1" wrap="none" lIns="91440" tIns="45720" rIns="91440" bIns="45720" numCol="1">
            <a:prstTxWarp prst="textArchUp">
              <a:avLst>
                <a:gd name="adj" fmla="val 11069221"/>
              </a:avLst>
            </a:prstTxWarp>
            <a:spAutoFit/>
          </a:bodyPr>
          <a:lstStyle/>
          <a:p>
            <a:pPr algn="ctr"/>
            <a:r>
              <a:rPr lang="sk-SK" sz="5400" b="1" dirty="0">
                <a:ln w="6600">
                  <a:solidFill>
                    <a:schemeClr val="accent2"/>
                  </a:solidFill>
                  <a:prstDash val="solid"/>
                </a:ln>
                <a:solidFill>
                  <a:srgbClr val="FFFFFF"/>
                </a:solidFill>
                <a:effectLst>
                  <a:outerShdw dist="38100" dir="2700000" algn="tl" rotWithShape="0">
                    <a:schemeClr val="accent2"/>
                  </a:outerShdw>
                </a:effectLst>
              </a:rPr>
              <a:t>Šťastné a veselé</a:t>
            </a:r>
          </a:p>
          <a:p>
            <a:pPr algn="ctr"/>
            <a:r>
              <a:rPr lang="sk-SK" sz="5400" b="1" dirty="0">
                <a:ln w="6600">
                  <a:solidFill>
                    <a:schemeClr val="accent2"/>
                  </a:solidFill>
                  <a:prstDash val="solid"/>
                </a:ln>
                <a:solidFill>
                  <a:srgbClr val="FFFFFF"/>
                </a:solidFill>
                <a:effectLst>
                  <a:outerShdw dist="38100" dir="2700000" algn="tl" rotWithShape="0">
                    <a:schemeClr val="accent2"/>
                  </a:outerShdw>
                </a:effectLst>
              </a:rPr>
              <a:t>Vianoce želá</a:t>
            </a:r>
          </a:p>
        </p:txBody>
      </p:sp>
      <p:sp>
        <p:nvSpPr>
          <p:cNvPr id="12" name="Obdĺžnik 11"/>
          <p:cNvSpPr/>
          <p:nvPr/>
        </p:nvSpPr>
        <p:spPr>
          <a:xfrm>
            <a:off x="597333" y="3744779"/>
            <a:ext cx="4388895" cy="923330"/>
          </a:xfrm>
          <a:prstGeom prst="rect">
            <a:avLst/>
          </a:prstGeom>
          <a:noFill/>
        </p:spPr>
        <p:txBody>
          <a:bodyPr spcFirstLastPara="1" wrap="none" lIns="91440" tIns="45720" rIns="91440" bIns="45720" numCol="1">
            <a:prstTxWarp prst="textArchDown">
              <a:avLst>
                <a:gd name="adj" fmla="val 24697"/>
              </a:avLst>
            </a:prstTxWarp>
            <a:spAutoFit/>
          </a:bodyPr>
          <a:lstStyle/>
          <a:p>
            <a:pPr algn="ctr"/>
            <a:r>
              <a:rPr lang="sk-SK" sz="5400" b="1" dirty="0">
                <a:ln w="6600">
                  <a:solidFill>
                    <a:schemeClr val="accent2"/>
                  </a:solidFill>
                  <a:prstDash val="solid"/>
                </a:ln>
                <a:solidFill>
                  <a:srgbClr val="FFFFFF"/>
                </a:solidFill>
                <a:effectLst>
                  <a:outerShdw dist="38100" dir="2700000" algn="tl" rotWithShape="0">
                    <a:schemeClr val="accent2"/>
                  </a:outerShdw>
                </a:effectLst>
              </a:rPr>
              <a:t>redakčná rada</a:t>
            </a:r>
          </a:p>
        </p:txBody>
      </p:sp>
      <p:sp>
        <p:nvSpPr>
          <p:cNvPr id="14" name="BlokTextu 13"/>
          <p:cNvSpPr txBox="1"/>
          <p:nvPr/>
        </p:nvSpPr>
        <p:spPr>
          <a:xfrm>
            <a:off x="1922418" y="5486400"/>
            <a:ext cx="3840480" cy="369332"/>
          </a:xfrm>
          <a:prstGeom prst="rect">
            <a:avLst/>
          </a:prstGeom>
          <a:noFill/>
        </p:spPr>
        <p:txBody>
          <a:bodyPr wrap="square" rtlCol="0">
            <a:spAutoFit/>
          </a:bodyPr>
          <a:lstStyle/>
          <a:p>
            <a:endParaRPr lang="sk-SK" dirty="0"/>
          </a:p>
        </p:txBody>
      </p:sp>
      <p:sp>
        <p:nvSpPr>
          <p:cNvPr id="15" name="Obdĺžnik 14"/>
          <p:cNvSpPr/>
          <p:nvPr/>
        </p:nvSpPr>
        <p:spPr>
          <a:xfrm>
            <a:off x="612212" y="5070902"/>
            <a:ext cx="4359136" cy="1569660"/>
          </a:xfrm>
          <a:prstGeom prst="rect">
            <a:avLst/>
          </a:prstGeom>
          <a:ln>
            <a:solidFill>
              <a:schemeClr val="accent1">
                <a:lumMod val="75000"/>
              </a:schemeClr>
            </a:solidFill>
          </a:ln>
        </p:spPr>
        <p:txBody>
          <a:bodyPr wrap="square">
            <a:spAutoFit/>
          </a:bodyPr>
          <a:lstStyle/>
          <a:p>
            <a:pPr algn="just" fontAlgn="base">
              <a:spcBef>
                <a:spcPct val="0"/>
              </a:spcBef>
              <a:spcAft>
                <a:spcPct val="0"/>
              </a:spcAft>
              <a:defRPr/>
            </a:pPr>
            <a:r>
              <a:rPr lang="sk-SK" altLang="sk-SK" sz="1200" b="1" u="sng" kern="0" dirty="0">
                <a:solidFill>
                  <a:srgbClr val="1F497D"/>
                </a:solidFill>
              </a:rPr>
              <a:t>Komenského kamarát</a:t>
            </a:r>
            <a:r>
              <a:rPr lang="sk-SK" altLang="sk-SK" sz="1200" b="1" kern="0" dirty="0">
                <a:solidFill>
                  <a:srgbClr val="1F497D"/>
                </a:solidFill>
              </a:rPr>
              <a:t> – školský časopis pre voľný čas a oddych</a:t>
            </a:r>
          </a:p>
          <a:p>
            <a:pPr algn="just" fontAlgn="base">
              <a:spcBef>
                <a:spcPct val="0"/>
              </a:spcBef>
              <a:spcAft>
                <a:spcPct val="0"/>
              </a:spcAft>
              <a:defRPr/>
            </a:pPr>
            <a:r>
              <a:rPr lang="sk-SK" altLang="sk-SK" sz="1200" b="1" kern="0" dirty="0">
                <a:solidFill>
                  <a:srgbClr val="1F497D"/>
                </a:solidFill>
              </a:rPr>
              <a:t>Vydáva:  Základná škola,  Komenského ul.135/6, Medzilaborce</a:t>
            </a:r>
          </a:p>
          <a:p>
            <a:pPr algn="just" fontAlgn="base">
              <a:spcBef>
                <a:spcPct val="0"/>
              </a:spcBef>
              <a:spcAft>
                <a:spcPct val="0"/>
              </a:spcAft>
              <a:defRPr/>
            </a:pPr>
            <a:r>
              <a:rPr lang="sk-SK" altLang="sk-SK" sz="1200" b="1" u="sng" kern="0" dirty="0">
                <a:solidFill>
                  <a:srgbClr val="1F497D"/>
                </a:solidFill>
              </a:rPr>
              <a:t>Redakčná rada :</a:t>
            </a:r>
            <a:r>
              <a:rPr lang="sk-SK" altLang="sk-SK" sz="1200" b="1" kern="0" dirty="0">
                <a:solidFill>
                  <a:srgbClr val="1F497D"/>
                </a:solidFill>
              </a:rPr>
              <a:t> </a:t>
            </a:r>
            <a:endParaRPr lang="sk-SK" altLang="sk-SK" sz="1200" b="1" kern="0" dirty="0">
              <a:solidFill>
                <a:srgbClr val="1F497D"/>
              </a:solidFill>
              <a:latin typeface="Arial" panose="020B0604020202020204" pitchFamily="34" charset="0"/>
            </a:endParaRPr>
          </a:p>
          <a:p>
            <a:pPr lvl="0" algn="just" fontAlgn="base">
              <a:spcBef>
                <a:spcPct val="0"/>
              </a:spcBef>
              <a:spcAft>
                <a:spcPct val="0"/>
              </a:spcAft>
            </a:pPr>
            <a:r>
              <a:rPr lang="sk-SK" altLang="sk-SK" sz="1200" b="1" kern="0" dirty="0" err="1">
                <a:solidFill>
                  <a:srgbClr val="1F497D"/>
                </a:solidFill>
              </a:rPr>
              <a:t>Nórbert</a:t>
            </a:r>
            <a:r>
              <a:rPr lang="sk-SK" altLang="sk-SK" sz="1200" b="1" kern="0" dirty="0">
                <a:solidFill>
                  <a:srgbClr val="1F497D"/>
                </a:solidFill>
              </a:rPr>
              <a:t> Kollár – šéfredaktor, Kristína </a:t>
            </a:r>
            <a:r>
              <a:rPr lang="sk-SK" altLang="sk-SK" sz="1200" b="1" kern="0" dirty="0" err="1">
                <a:solidFill>
                  <a:srgbClr val="1F497D"/>
                </a:solidFill>
              </a:rPr>
              <a:t>Cvikliková</a:t>
            </a:r>
            <a:r>
              <a:rPr lang="sk-SK" altLang="sk-SK" sz="1200" b="1" kern="0" dirty="0">
                <a:solidFill>
                  <a:srgbClr val="1F497D"/>
                </a:solidFill>
              </a:rPr>
              <a:t>, Vladimíra </a:t>
            </a:r>
            <a:r>
              <a:rPr lang="sk-SK" altLang="sk-SK" sz="1200" b="1" kern="0" dirty="0" err="1">
                <a:solidFill>
                  <a:srgbClr val="1F497D"/>
                </a:solidFill>
              </a:rPr>
              <a:t>Dimunová</a:t>
            </a:r>
            <a:r>
              <a:rPr lang="sk-SK" altLang="sk-SK" sz="1200" b="1" kern="0" dirty="0">
                <a:solidFill>
                  <a:srgbClr val="1F497D"/>
                </a:solidFill>
              </a:rPr>
              <a:t>, Anna </a:t>
            </a:r>
            <a:r>
              <a:rPr lang="sk-SK" altLang="sk-SK" sz="1200" b="1" kern="0" dirty="0" err="1">
                <a:solidFill>
                  <a:srgbClr val="1F497D"/>
                </a:solidFill>
              </a:rPr>
              <a:t>Tarčová</a:t>
            </a:r>
            <a:r>
              <a:rPr lang="sk-SK" altLang="sk-SK" sz="1200" b="1" kern="0" dirty="0">
                <a:solidFill>
                  <a:srgbClr val="1F497D"/>
                </a:solidFill>
              </a:rPr>
              <a:t>, Simona </a:t>
            </a:r>
            <a:r>
              <a:rPr lang="sk-SK" altLang="sk-SK" sz="1200" b="1" kern="0" dirty="0" err="1">
                <a:solidFill>
                  <a:srgbClr val="1F497D"/>
                </a:solidFill>
              </a:rPr>
              <a:t>Falisová</a:t>
            </a:r>
            <a:r>
              <a:rPr lang="sk-SK" altLang="sk-SK" sz="1200" b="1" kern="0" dirty="0">
                <a:solidFill>
                  <a:srgbClr val="1F497D"/>
                </a:solidFill>
              </a:rPr>
              <a:t>,  Emma Suchá,  Natália </a:t>
            </a:r>
            <a:r>
              <a:rPr lang="sk-SK" altLang="sk-SK" sz="1200" b="1" kern="0" dirty="0" err="1">
                <a:solidFill>
                  <a:srgbClr val="1F497D"/>
                </a:solidFill>
              </a:rPr>
              <a:t>Žoltáková</a:t>
            </a:r>
            <a:r>
              <a:rPr lang="sk-SK" altLang="sk-SK" sz="1200" b="1" kern="0" dirty="0">
                <a:solidFill>
                  <a:srgbClr val="1F497D"/>
                </a:solidFill>
              </a:rPr>
              <a:t>, Alex Gajdoš</a:t>
            </a:r>
          </a:p>
          <a:p>
            <a:pPr algn="just" fontAlgn="base">
              <a:spcBef>
                <a:spcPct val="0"/>
              </a:spcBef>
              <a:spcAft>
                <a:spcPct val="0"/>
              </a:spcAft>
              <a:defRPr/>
            </a:pPr>
            <a:r>
              <a:rPr lang="sk-SK" altLang="sk-SK" sz="1200" b="1" kern="0" dirty="0">
                <a:solidFill>
                  <a:srgbClr val="1F497D"/>
                </a:solidFill>
              </a:rPr>
              <a:t>Vedúca mediálneho krúžku: PhDr. N. </a:t>
            </a:r>
            <a:r>
              <a:rPr lang="sk-SK" altLang="sk-SK" sz="1200" b="1" kern="0" dirty="0" err="1">
                <a:solidFill>
                  <a:srgbClr val="1F497D"/>
                </a:solidFill>
              </a:rPr>
              <a:t>Hriseňková</a:t>
            </a:r>
            <a:endParaRPr lang="sk-SK" altLang="sk-SK" sz="1200" b="1" kern="0" dirty="0">
              <a:solidFill>
                <a:srgbClr val="1F497D"/>
              </a:solidFill>
            </a:endParaRPr>
          </a:p>
          <a:p>
            <a:pPr algn="just" fontAlgn="base">
              <a:spcBef>
                <a:spcPct val="0"/>
              </a:spcBef>
              <a:spcAft>
                <a:spcPct val="0"/>
              </a:spcAft>
              <a:defRPr/>
            </a:pPr>
            <a:r>
              <a:rPr lang="sk-SK" altLang="sk-SK" sz="1200" b="1" kern="0" dirty="0">
                <a:solidFill>
                  <a:srgbClr val="1F497D"/>
                </a:solidFill>
              </a:rPr>
              <a:t>Zdroje: príspevky redakčnej rady, žiakov školy a internet</a:t>
            </a:r>
          </a:p>
        </p:txBody>
      </p:sp>
      <p:pic>
        <p:nvPicPr>
          <p:cNvPr id="4" name="Obrázok 3"/>
          <p:cNvPicPr>
            <a:picLocks noChangeAspect="1"/>
          </p:cNvPicPr>
          <p:nvPr/>
        </p:nvPicPr>
        <p:blipFill>
          <a:blip r:embed="rId2"/>
          <a:stretch>
            <a:fillRect/>
          </a:stretch>
        </p:blipFill>
        <p:spPr>
          <a:xfrm>
            <a:off x="7158280" y="2587718"/>
            <a:ext cx="3509719" cy="248318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Obrázok 4"/>
          <p:cNvPicPr>
            <a:picLocks noChangeAspect="1"/>
          </p:cNvPicPr>
          <p:nvPr/>
        </p:nvPicPr>
        <p:blipFill>
          <a:blip r:embed="rId3">
            <a:duotone>
              <a:prstClr val="black"/>
              <a:schemeClr val="accent1">
                <a:lumMod val="50000"/>
                <a:tint val="45000"/>
                <a:satMod val="400000"/>
              </a:schemeClr>
            </a:duotone>
          </a:blip>
          <a:stretch>
            <a:fillRect/>
          </a:stretch>
        </p:blipFill>
        <p:spPr>
          <a:xfrm>
            <a:off x="1799256" y="1829563"/>
            <a:ext cx="2260188" cy="2260772"/>
          </a:xfrm>
          <a:prstGeom prst="rect">
            <a:avLst/>
          </a:prstGeom>
          <a:ln w="19050">
            <a:solidFill>
              <a:schemeClr val="accent5"/>
            </a:solidFill>
            <a:prstDash val="solid"/>
          </a:ln>
        </p:spPr>
      </p:pic>
    </p:spTree>
    <p:extLst>
      <p:ext uri="{BB962C8B-B14F-4D97-AF65-F5344CB8AC3E}">
        <p14:creationId xmlns:p14="http://schemas.microsoft.com/office/powerpoint/2010/main" val="370082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obsahu 2"/>
          <p:cNvSpPr>
            <a:spLocks noGrp="1"/>
          </p:cNvSpPr>
          <p:nvPr>
            <p:ph idx="1"/>
          </p:nvPr>
        </p:nvSpPr>
        <p:spPr>
          <a:xfrm>
            <a:off x="364543" y="373843"/>
            <a:ext cx="4444253" cy="3574968"/>
          </a:xfrm>
          <a:ln w="28575">
            <a:noFill/>
          </a:ln>
          <a:effectLst>
            <a:innerShdw blurRad="63500" dist="50800" dir="10800000">
              <a:prstClr val="black">
                <a:alpha val="50000"/>
              </a:prstClr>
            </a:innerShdw>
          </a:effectLst>
        </p:spPr>
        <p:txBody>
          <a:bodyPr>
            <a:normAutofit fontScale="25000" lnSpcReduction="20000"/>
          </a:bodyPr>
          <a:lstStyle/>
          <a:p>
            <a:pPr marL="342900" indent="-342900" algn="just" fontAlgn="base">
              <a:lnSpc>
                <a:spcPct val="100000"/>
              </a:lnSpc>
              <a:spcBef>
                <a:spcPct val="20000"/>
              </a:spcBef>
              <a:spcAft>
                <a:spcPct val="0"/>
              </a:spcAft>
              <a:buNone/>
            </a:pPr>
            <a:r>
              <a:rPr lang="sk-SK" altLang="sk-SK" sz="1000"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                                                  </a:t>
            </a:r>
          </a:p>
          <a:p>
            <a:pPr marL="342900" indent="-342900" algn="just" fontAlgn="base">
              <a:lnSpc>
                <a:spcPct val="100000"/>
              </a:lnSpc>
              <a:spcBef>
                <a:spcPct val="20000"/>
              </a:spcBef>
              <a:spcAft>
                <a:spcPct val="0"/>
              </a:spcAft>
              <a:buNone/>
            </a:pPr>
            <a:endParaRPr lang="sk-SK" altLang="sk-SK" sz="1000" dirty="0">
              <a:solidFill>
                <a:prstClr val="black"/>
              </a:solidFill>
              <a:latin typeface="Arial" panose="020B0604020202020204" pitchFamily="34" charset="0"/>
              <a:ea typeface="ＭＳ Ｐゴシック" panose="020B0600070205080204" pitchFamily="34" charset="-128"/>
              <a:cs typeface="Arial" panose="020B0604020202020204" pitchFamily="34" charset="0"/>
            </a:endParaRPr>
          </a:p>
          <a:p>
            <a:pPr marL="342900" indent="-342900" algn="just" fontAlgn="base">
              <a:lnSpc>
                <a:spcPct val="100000"/>
              </a:lnSpc>
              <a:spcBef>
                <a:spcPct val="20000"/>
              </a:spcBef>
              <a:spcAft>
                <a:spcPct val="0"/>
              </a:spcAft>
              <a:buNone/>
            </a:pPr>
            <a:endParaRPr lang="sk-SK" altLang="sk-SK" sz="1000" dirty="0">
              <a:solidFill>
                <a:prstClr val="black"/>
              </a:solidFill>
              <a:latin typeface="Arial" panose="020B0604020202020204" pitchFamily="34" charset="0"/>
              <a:ea typeface="ＭＳ Ｐゴシック" panose="020B0600070205080204" pitchFamily="34" charset="-128"/>
              <a:cs typeface="Arial" panose="020B0604020202020204" pitchFamily="34" charset="0"/>
            </a:endParaRPr>
          </a:p>
          <a:p>
            <a:pPr marL="342900" indent="-342900" algn="just" fontAlgn="base">
              <a:lnSpc>
                <a:spcPct val="100000"/>
              </a:lnSpc>
              <a:spcBef>
                <a:spcPct val="20000"/>
              </a:spcBef>
              <a:spcAft>
                <a:spcPct val="0"/>
              </a:spcAft>
              <a:buNone/>
            </a:pPr>
            <a:r>
              <a:rPr lang="sk-SK" altLang="sk-SK" sz="5600"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       Príhovor redakčnej rady</a:t>
            </a:r>
          </a:p>
          <a:p>
            <a:pPr marL="342900" indent="-342900" algn="just" fontAlgn="base">
              <a:lnSpc>
                <a:spcPct val="100000"/>
              </a:lnSpc>
              <a:spcBef>
                <a:spcPct val="20000"/>
              </a:spcBef>
              <a:spcAft>
                <a:spcPct val="0"/>
              </a:spcAft>
              <a:buNone/>
            </a:pPr>
            <a:endParaRPr lang="sk-SK" altLang="sk-SK" sz="5600" dirty="0">
              <a:solidFill>
                <a:prstClr val="black"/>
              </a:solidFill>
              <a:latin typeface="Arial" panose="020B0604020202020204" pitchFamily="34" charset="0"/>
              <a:ea typeface="ＭＳ Ｐゴシック" panose="020B0600070205080204" pitchFamily="34" charset="-128"/>
              <a:cs typeface="Arial" panose="020B0604020202020204" pitchFamily="34" charset="0"/>
            </a:endParaRPr>
          </a:p>
          <a:p>
            <a:pPr marL="342900" indent="-342900" algn="just" fontAlgn="base">
              <a:lnSpc>
                <a:spcPct val="100000"/>
              </a:lnSpc>
              <a:spcBef>
                <a:spcPct val="20000"/>
              </a:spcBef>
              <a:spcAft>
                <a:spcPct val="0"/>
              </a:spcAft>
              <a:buNone/>
            </a:pPr>
            <a:r>
              <a:rPr lang="sk-SK" altLang="sk-SK" sz="5600"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       </a:t>
            </a:r>
            <a:r>
              <a:rPr lang="sk-SK" altLang="sk-SK" sz="4800"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Milí čitatelia,</a:t>
            </a:r>
          </a:p>
          <a:p>
            <a:pPr marL="342900" indent="-342900" algn="just" fontAlgn="base">
              <a:lnSpc>
                <a:spcPct val="100000"/>
              </a:lnSpc>
              <a:spcBef>
                <a:spcPct val="20000"/>
              </a:spcBef>
              <a:spcAft>
                <a:spcPct val="0"/>
              </a:spcAft>
              <a:buNone/>
            </a:pPr>
            <a:endParaRPr lang="sk-SK" altLang="sk-SK" sz="4800" dirty="0">
              <a:solidFill>
                <a:prstClr val="black"/>
              </a:solidFill>
              <a:latin typeface="Arial" panose="020B0604020202020204" pitchFamily="34" charset="0"/>
              <a:ea typeface="ＭＳ Ｐゴシック" panose="020B0600070205080204" pitchFamily="34" charset="-128"/>
              <a:cs typeface="Arial" panose="020B0604020202020204" pitchFamily="34" charset="0"/>
            </a:endParaRPr>
          </a:p>
          <a:p>
            <a:pPr marL="342900" indent="-342900" algn="just" fontAlgn="base">
              <a:lnSpc>
                <a:spcPct val="100000"/>
              </a:lnSpc>
              <a:spcBef>
                <a:spcPct val="20000"/>
              </a:spcBef>
              <a:spcAft>
                <a:spcPct val="0"/>
              </a:spcAft>
              <a:buNone/>
            </a:pPr>
            <a:r>
              <a:rPr lang="sk-SK" altLang="sk-SK" sz="4800" dirty="0">
                <a:solidFill>
                  <a:prstClr val="black"/>
                </a:solidFill>
                <a:latin typeface="Arial" panose="020B0604020202020204" pitchFamily="34" charset="0"/>
                <a:ea typeface="Tahoma" panose="020B0604030504040204" pitchFamily="34" charset="0"/>
                <a:cs typeface="Arial" panose="020B0604020202020204" pitchFamily="34" charset="0"/>
              </a:rPr>
              <a:t>        hlásime sa s novým číslom školského časopisu Komenského kamarát, ktorý sa bude  uchádzať o vašu priazeň aj  v tomto školskom roku. V našej redakčnej rade sa udiali personálne zmeny. Dochádza ku „generačnej výmene“ –  deviataci už zaúčajú do tajov novinárčenia šiestakov. V takejto staro-novej zostave sme pripravili aj toto vydanie. Monitorujeme  najzaujímavejšie školské akcie a udalosti, nájdete tu aj články zamerané na  blížiace sa  najkrajšie sviatky v roku - Vianoce.  Nezabudli sme ani na typické rubriky, takže si budete môcť prečítať rôzne zaujímavosti, anketu, rozhovory, vtipy a samozrejme v ňom nebude chýbať krížovka a obrázok na vymaľovanie. Priestor dostanú práce z kategórie vlastná tvorba. A uprostred toho všetkého bude kraľovať </a:t>
            </a:r>
            <a:r>
              <a:rPr lang="sk-SK" altLang="sk-SK" sz="4800" i="1" dirty="0">
                <a:solidFill>
                  <a:prstClr val="black"/>
                </a:solidFill>
                <a:latin typeface="Arial" panose="020B0604020202020204" pitchFamily="34" charset="0"/>
                <a:ea typeface="Tahoma" panose="020B0604030504040204" pitchFamily="34" charset="0"/>
                <a:cs typeface="Arial" panose="020B0604020202020204" pitchFamily="34" charset="0"/>
              </a:rPr>
              <a:t>„školský strom vianočných želaní“. </a:t>
            </a:r>
            <a:r>
              <a:rPr lang="sk-SK" altLang="sk-SK" sz="4800" dirty="0">
                <a:solidFill>
                  <a:prstClr val="black"/>
                </a:solidFill>
                <a:latin typeface="Arial" panose="020B0604020202020204" pitchFamily="34" charset="0"/>
                <a:ea typeface="Tahoma" panose="020B0604030504040204" pitchFamily="34" charset="0"/>
                <a:cs typeface="Arial" panose="020B0604020202020204" pitchFamily="34" charset="0"/>
              </a:rPr>
              <a:t>Jedným z nich je aj to, aby sa vám časopis KK páčil. Dúfame, že budete naďalej našimi dobrými a vernými čitateľmi a že sa budete tešiť na ďalšie čísla Komenského kamaráta.</a:t>
            </a:r>
          </a:p>
          <a:p>
            <a:pPr marL="342900" indent="-342900" algn="just" fontAlgn="base">
              <a:lnSpc>
                <a:spcPct val="100000"/>
              </a:lnSpc>
              <a:spcBef>
                <a:spcPct val="20000"/>
              </a:spcBef>
              <a:spcAft>
                <a:spcPct val="0"/>
              </a:spcAft>
              <a:buNone/>
            </a:pPr>
            <a:r>
              <a:rPr lang="sk-SK" altLang="sk-SK" sz="4800" dirty="0">
                <a:solidFill>
                  <a:prstClr val="black"/>
                </a:solidFill>
                <a:latin typeface="Arial" panose="020B0604020202020204" pitchFamily="34" charset="0"/>
                <a:ea typeface="Tahoma" panose="020B0604030504040204" pitchFamily="34" charset="0"/>
                <a:cs typeface="Arial" panose="020B0604020202020204" pitchFamily="34" charset="0"/>
              </a:rPr>
              <a:t>                                                                                         RR</a:t>
            </a:r>
          </a:p>
          <a:p>
            <a:pPr marL="342900" indent="-342900" algn="just" fontAlgn="base">
              <a:lnSpc>
                <a:spcPct val="100000"/>
              </a:lnSpc>
              <a:spcBef>
                <a:spcPct val="20000"/>
              </a:spcBef>
              <a:spcAft>
                <a:spcPct val="0"/>
              </a:spcAft>
              <a:buNone/>
            </a:pPr>
            <a:endParaRPr lang="sk-SK" sz="3500" dirty="0">
              <a:solidFill>
                <a:prstClr val="black"/>
              </a:solidFill>
              <a:latin typeface="Arial" panose="020B0604020202020204" pitchFamily="34" charset="0"/>
              <a:ea typeface="Tahoma" panose="020B0604030504040204" pitchFamily="34" charset="0"/>
              <a:cs typeface="Arial" panose="020B0604020202020204" pitchFamily="34" charset="0"/>
            </a:endParaRPr>
          </a:p>
          <a:p>
            <a:pPr marL="342900" indent="-342900" algn="just" fontAlgn="base">
              <a:lnSpc>
                <a:spcPct val="100000"/>
              </a:lnSpc>
              <a:spcBef>
                <a:spcPct val="20000"/>
              </a:spcBef>
              <a:spcAft>
                <a:spcPct val="0"/>
              </a:spcAft>
              <a:buNone/>
            </a:pPr>
            <a:endParaRPr lang="sk-SK" sz="3500" dirty="0">
              <a:latin typeface="Arial" panose="020B0604020202020204" pitchFamily="34" charset="0"/>
              <a:ea typeface="Tahoma" panose="020B0604030504040204" pitchFamily="34" charset="0"/>
              <a:cs typeface="Arial" panose="020B0604020202020204" pitchFamily="34" charset="0"/>
            </a:endParaRPr>
          </a:p>
        </p:txBody>
      </p:sp>
      <p:sp>
        <p:nvSpPr>
          <p:cNvPr id="4" name="BlokTextu 3"/>
          <p:cNvSpPr txBox="1"/>
          <p:nvPr/>
        </p:nvSpPr>
        <p:spPr>
          <a:xfrm>
            <a:off x="2390834" y="65466"/>
            <a:ext cx="645459" cy="261610"/>
          </a:xfrm>
          <a:prstGeom prst="rect">
            <a:avLst/>
          </a:prstGeom>
          <a:noFill/>
        </p:spPr>
        <p:txBody>
          <a:bodyPr wrap="square" rtlCol="0">
            <a:spAutoFit/>
          </a:bodyPr>
          <a:lstStyle/>
          <a:p>
            <a:r>
              <a:rPr lang="sk-SK" sz="1100" dirty="0"/>
              <a:t>- 2 -</a:t>
            </a:r>
          </a:p>
        </p:txBody>
      </p:sp>
      <p:sp>
        <p:nvSpPr>
          <p:cNvPr id="5" name="BlokTextu 4"/>
          <p:cNvSpPr txBox="1"/>
          <p:nvPr/>
        </p:nvSpPr>
        <p:spPr>
          <a:xfrm>
            <a:off x="669610" y="4115308"/>
            <a:ext cx="4087906" cy="2462213"/>
          </a:xfrm>
          <a:prstGeom prst="rect">
            <a:avLst/>
          </a:prstGeom>
          <a:noFill/>
          <a:ln>
            <a:noFill/>
          </a:ln>
        </p:spPr>
        <p:txBody>
          <a:bodyPr wrap="square" rtlCol="0">
            <a:spAutoFit/>
          </a:bodyPr>
          <a:lstStyle/>
          <a:p>
            <a:r>
              <a:rPr lang="sk-SK" sz="1200" dirty="0">
                <a:latin typeface="Arial" panose="020B0604020202020204" pitchFamily="34" charset="0"/>
                <a:cs typeface="Arial" panose="020B0604020202020204" pitchFamily="34" charset="0"/>
              </a:rPr>
              <a:t>Obsah:</a:t>
            </a:r>
          </a:p>
          <a:p>
            <a:endParaRPr lang="sk-SK" sz="1100" dirty="0">
              <a:latin typeface="Arial" panose="020B0604020202020204" pitchFamily="34" charset="0"/>
              <a:cs typeface="Arial" panose="020B0604020202020204" pitchFamily="34" charset="0"/>
            </a:endParaRPr>
          </a:p>
          <a:p>
            <a:r>
              <a:rPr lang="sk-SK" sz="1100" dirty="0">
                <a:latin typeface="Arial" panose="020B0604020202020204" pitchFamily="34" charset="0"/>
                <a:cs typeface="Arial" panose="020B0604020202020204" pitchFamily="34" charset="0"/>
              </a:rPr>
              <a:t> Príhovor redakčnej rady.......................................2</a:t>
            </a:r>
          </a:p>
          <a:p>
            <a:r>
              <a:rPr lang="sk-SK" sz="1100" dirty="0">
                <a:latin typeface="Arial" panose="020B0604020202020204" pitchFamily="34" charset="0"/>
                <a:cs typeface="Arial" panose="020B0604020202020204" pitchFamily="34" charset="0"/>
              </a:rPr>
              <a:t> Informačný bulletin........................................... ...3-4</a:t>
            </a:r>
          </a:p>
          <a:p>
            <a:r>
              <a:rPr lang="sk-SK" sz="1100" dirty="0">
                <a:latin typeface="Arial" panose="020B0604020202020204" pitchFamily="34" charset="0"/>
                <a:cs typeface="Arial" panose="020B0604020202020204" pitchFamily="34" charset="0"/>
              </a:rPr>
              <a:t> Zo života školy......................................................5</a:t>
            </a:r>
          </a:p>
          <a:p>
            <a:r>
              <a:rPr lang="sk-SK" sz="1100" dirty="0">
                <a:latin typeface="Arial" panose="020B0604020202020204" pitchFamily="34" charset="0"/>
                <a:cs typeface="Arial" panose="020B0604020202020204" pitchFamily="34" charset="0"/>
              </a:rPr>
              <a:t> Vianoce.................................................................6</a:t>
            </a:r>
          </a:p>
          <a:p>
            <a:r>
              <a:rPr lang="sk-SK" sz="1100" dirty="0">
                <a:latin typeface="Arial" panose="020B0604020202020204" pitchFamily="34" charset="0"/>
                <a:cs typeface="Arial" panose="020B0604020202020204" pitchFamily="34" charset="0"/>
              </a:rPr>
              <a:t> Anketa...................................................................7</a:t>
            </a:r>
          </a:p>
          <a:p>
            <a:r>
              <a:rPr lang="sk-SK" sz="1100" dirty="0">
                <a:latin typeface="Arial" panose="020B0604020202020204" pitchFamily="34" charset="0"/>
                <a:cs typeface="Arial" panose="020B0604020202020204" pitchFamily="34" charset="0"/>
              </a:rPr>
              <a:t> Školský strom vianočných želaní...................... ...8-9</a:t>
            </a:r>
          </a:p>
          <a:p>
            <a:r>
              <a:rPr lang="sk-SK" sz="1100" dirty="0">
                <a:solidFill>
                  <a:prstClr val="black"/>
                </a:solidFill>
                <a:latin typeface="Arial" panose="020B0604020202020204" pitchFamily="34" charset="0"/>
                <a:cs typeface="Arial" panose="020B0604020202020204" pitchFamily="34" charset="0"/>
              </a:rPr>
              <a:t> Vianočný projekt šiestakov..................................1</a:t>
            </a:r>
            <a:r>
              <a:rPr lang="sk-SK" sz="1100" dirty="0">
                <a:latin typeface="Arial" panose="020B0604020202020204" pitchFamily="34" charset="0"/>
                <a:cs typeface="Arial" panose="020B0604020202020204" pitchFamily="34" charset="0"/>
              </a:rPr>
              <a:t>0-11</a:t>
            </a:r>
          </a:p>
          <a:p>
            <a:r>
              <a:rPr lang="sk-SK" sz="1100" dirty="0">
                <a:latin typeface="Arial" panose="020B0604020202020204" pitchFamily="34" charset="0"/>
                <a:cs typeface="Arial" panose="020B0604020202020204" pitchFamily="34" charset="0"/>
              </a:rPr>
              <a:t> Prečo jem slovenské potraviny?......................... .12</a:t>
            </a:r>
          </a:p>
          <a:p>
            <a:r>
              <a:rPr lang="sk-SK" sz="1100" dirty="0">
                <a:latin typeface="Arial" panose="020B0604020202020204" pitchFamily="34" charset="0"/>
                <a:cs typeface="Arial" panose="020B0604020202020204" pitchFamily="34" charset="0"/>
              </a:rPr>
              <a:t> Hádanky a vtipy.....................................................13 </a:t>
            </a:r>
          </a:p>
          <a:p>
            <a:r>
              <a:rPr lang="sk-SK" sz="1100" dirty="0">
                <a:latin typeface="Arial" panose="020B0604020202020204" pitchFamily="34" charset="0"/>
                <a:cs typeface="Arial" panose="020B0604020202020204" pitchFamily="34" charset="0"/>
              </a:rPr>
              <a:t> Krížovka.................................................................14</a:t>
            </a:r>
          </a:p>
          <a:p>
            <a:r>
              <a:rPr lang="sk-SK" sz="1100" dirty="0">
                <a:latin typeface="Arial" panose="020B0604020202020204" pitchFamily="34" charset="0"/>
                <a:cs typeface="Arial" panose="020B0604020202020204" pitchFamily="34" charset="0"/>
              </a:rPr>
              <a:t> Súťažná maľovanka pre prvákov....................... ..15</a:t>
            </a:r>
          </a:p>
          <a:p>
            <a:endParaRPr lang="sk-SK" sz="1100" dirty="0"/>
          </a:p>
        </p:txBody>
      </p:sp>
      <p:pic>
        <p:nvPicPr>
          <p:cNvPr id="6" name="Obrázok 5"/>
          <p:cNvPicPr>
            <a:picLocks noChangeAspect="1"/>
          </p:cNvPicPr>
          <p:nvPr/>
        </p:nvPicPr>
        <p:blipFill>
          <a:blip r:embed="rId2"/>
          <a:stretch>
            <a:fillRect/>
          </a:stretch>
        </p:blipFill>
        <p:spPr>
          <a:xfrm>
            <a:off x="7335960" y="1566588"/>
            <a:ext cx="3846419" cy="4764446"/>
          </a:xfrm>
          <a:prstGeom prst="rect">
            <a:avLst/>
          </a:prstGeom>
        </p:spPr>
      </p:pic>
      <p:sp>
        <p:nvSpPr>
          <p:cNvPr id="7" name="BlokTextu 6"/>
          <p:cNvSpPr txBox="1"/>
          <p:nvPr/>
        </p:nvSpPr>
        <p:spPr>
          <a:xfrm>
            <a:off x="9066616" y="73120"/>
            <a:ext cx="672353" cy="261610"/>
          </a:xfrm>
          <a:prstGeom prst="rect">
            <a:avLst/>
          </a:prstGeom>
          <a:noFill/>
        </p:spPr>
        <p:txBody>
          <a:bodyPr wrap="square" rtlCol="0">
            <a:spAutoFit/>
          </a:bodyPr>
          <a:lstStyle/>
          <a:p>
            <a:r>
              <a:rPr lang="sk-SK" sz="1100" dirty="0"/>
              <a:t>- 15 -</a:t>
            </a:r>
          </a:p>
        </p:txBody>
      </p:sp>
      <p:sp>
        <p:nvSpPr>
          <p:cNvPr id="8" name="BlokTextu 7"/>
          <p:cNvSpPr txBox="1"/>
          <p:nvPr/>
        </p:nvSpPr>
        <p:spPr>
          <a:xfrm>
            <a:off x="7524779" y="312958"/>
            <a:ext cx="3657600" cy="1446550"/>
          </a:xfrm>
          <a:prstGeom prst="rect">
            <a:avLst/>
          </a:prstGeom>
          <a:noFill/>
        </p:spPr>
        <p:txBody>
          <a:bodyPr wrap="square" rtlCol="0">
            <a:spAutoFit/>
          </a:bodyPr>
          <a:lstStyle/>
          <a:p>
            <a:r>
              <a:rPr lang="sk-SK" sz="1400" b="1" dirty="0">
                <a:solidFill>
                  <a:srgbClr val="CC0099"/>
                </a:solidFill>
              </a:rPr>
              <a:t>          Súťažná maľovanka pre prvákov</a:t>
            </a:r>
          </a:p>
          <a:p>
            <a:pPr algn="just"/>
            <a:r>
              <a:rPr lang="sk-SK" sz="1200" dirty="0"/>
              <a:t>Každý žiak prvého ročníka môže získať sladkú odmenu za správne vyfarbený vianočný obrázok.  Písmenká a farby už ovládate, tak sa môžete dať do maľovania. Hotové obrázky prineste pani riaditeľke. Určite bude mať veľkú radosť a odmení vás nejakou sladkosťou.</a:t>
            </a:r>
          </a:p>
          <a:p>
            <a:pPr algn="just"/>
            <a:endParaRPr lang="sk-SK" sz="1400" b="1" dirty="0">
              <a:solidFill>
                <a:srgbClr val="CC0099"/>
              </a:solidFill>
            </a:endParaRPr>
          </a:p>
        </p:txBody>
      </p:sp>
      <p:sp>
        <p:nvSpPr>
          <p:cNvPr id="9" name="BlokTextu 8"/>
          <p:cNvSpPr txBox="1"/>
          <p:nvPr/>
        </p:nvSpPr>
        <p:spPr>
          <a:xfrm>
            <a:off x="7423834" y="6300522"/>
            <a:ext cx="3957919" cy="276999"/>
          </a:xfrm>
          <a:prstGeom prst="rect">
            <a:avLst/>
          </a:prstGeom>
          <a:noFill/>
        </p:spPr>
        <p:txBody>
          <a:bodyPr wrap="square" rtlCol="0">
            <a:spAutoFit/>
          </a:bodyPr>
          <a:lstStyle/>
          <a:p>
            <a:r>
              <a:rPr lang="sk-SK" sz="1200" dirty="0"/>
              <a:t>Žiaci vyšších ročníkov si môžu obrázok vymaľovať </a:t>
            </a:r>
            <a:r>
              <a:rPr lang="sk-SK" sz="1200" b="1" u="sng" dirty="0"/>
              <a:t>nesúťažne</a:t>
            </a:r>
            <a:r>
              <a:rPr lang="sk-SK" sz="1200" dirty="0"/>
              <a:t> </a:t>
            </a:r>
          </a:p>
        </p:txBody>
      </p:sp>
      <p:sp>
        <p:nvSpPr>
          <p:cNvPr id="2" name="BlokTextu 1"/>
          <p:cNvSpPr txBox="1"/>
          <p:nvPr/>
        </p:nvSpPr>
        <p:spPr>
          <a:xfrm>
            <a:off x="672336" y="6513185"/>
            <a:ext cx="3644154" cy="461665"/>
          </a:xfrm>
          <a:prstGeom prst="rect">
            <a:avLst/>
          </a:prstGeom>
          <a:noFill/>
        </p:spPr>
        <p:txBody>
          <a:bodyPr wrap="square" rtlCol="0">
            <a:spAutoFit/>
          </a:bodyPr>
          <a:lstStyle/>
          <a:p>
            <a:r>
              <a:rPr lang="sk-SK" sz="1200" dirty="0"/>
              <a:t>Obrázok na titulnú stranu nakreslila Simona </a:t>
            </a:r>
            <a:r>
              <a:rPr lang="sk-SK" sz="1200" dirty="0" err="1"/>
              <a:t>Falisová</a:t>
            </a:r>
            <a:endParaRPr lang="sk-SK" sz="1200" dirty="0"/>
          </a:p>
          <a:p>
            <a:endParaRPr lang="sk-SK" sz="1200" dirty="0"/>
          </a:p>
        </p:txBody>
      </p:sp>
      <p:sp>
        <p:nvSpPr>
          <p:cNvPr id="10" name="BlokTextu 9"/>
          <p:cNvSpPr txBox="1"/>
          <p:nvPr/>
        </p:nvSpPr>
        <p:spPr>
          <a:xfrm>
            <a:off x="7538227" y="6543554"/>
            <a:ext cx="3644152" cy="230832"/>
          </a:xfrm>
          <a:prstGeom prst="rect">
            <a:avLst/>
          </a:prstGeom>
          <a:noFill/>
        </p:spPr>
        <p:txBody>
          <a:bodyPr wrap="square" rtlCol="0">
            <a:spAutoFit/>
          </a:bodyPr>
          <a:lstStyle/>
          <a:p>
            <a:r>
              <a:rPr lang="sk-SK" sz="900" dirty="0"/>
              <a:t>Obrázok na zadnú stranu časopisu nakreslila Natália </a:t>
            </a:r>
            <a:r>
              <a:rPr lang="sk-SK" sz="900" dirty="0" err="1"/>
              <a:t>Žoltáková</a:t>
            </a:r>
            <a:r>
              <a:rPr lang="sk-SK" sz="900" dirty="0"/>
              <a:t>, 6.A</a:t>
            </a:r>
          </a:p>
        </p:txBody>
      </p:sp>
    </p:spTree>
    <p:extLst>
      <p:ext uri="{BB962C8B-B14F-4D97-AF65-F5344CB8AC3E}">
        <p14:creationId xmlns:p14="http://schemas.microsoft.com/office/powerpoint/2010/main" val="8156060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lokTextu 3"/>
          <p:cNvSpPr txBox="1"/>
          <p:nvPr/>
        </p:nvSpPr>
        <p:spPr>
          <a:xfrm>
            <a:off x="8904198" y="132092"/>
            <a:ext cx="407484" cy="261610"/>
          </a:xfrm>
          <a:prstGeom prst="rect">
            <a:avLst/>
          </a:prstGeom>
          <a:noFill/>
        </p:spPr>
        <p:txBody>
          <a:bodyPr wrap="none" rtlCol="0">
            <a:spAutoFit/>
          </a:bodyPr>
          <a:lstStyle/>
          <a:p>
            <a:r>
              <a:rPr lang="sk-SK" sz="1100" dirty="0"/>
              <a:t>- 3 -</a:t>
            </a:r>
          </a:p>
        </p:txBody>
      </p:sp>
      <p:pic>
        <p:nvPicPr>
          <p:cNvPr id="5" name="Obrázok 4"/>
          <p:cNvPicPr>
            <a:picLocks noChangeAspect="1"/>
          </p:cNvPicPr>
          <p:nvPr/>
        </p:nvPicPr>
        <p:blipFill>
          <a:blip r:embed="rId3"/>
          <a:stretch>
            <a:fillRect/>
          </a:stretch>
        </p:blipFill>
        <p:spPr>
          <a:xfrm>
            <a:off x="10255213" y="1809820"/>
            <a:ext cx="1575190" cy="1572771"/>
          </a:xfrm>
          <a:prstGeom prst="rect">
            <a:avLst/>
          </a:prstGeom>
        </p:spPr>
      </p:pic>
      <p:sp>
        <p:nvSpPr>
          <p:cNvPr id="6" name="Obdĺžnik 5"/>
          <p:cNvSpPr/>
          <p:nvPr/>
        </p:nvSpPr>
        <p:spPr>
          <a:xfrm>
            <a:off x="7077434" y="881779"/>
            <a:ext cx="4061012" cy="954107"/>
          </a:xfrm>
          <a:prstGeom prst="rect">
            <a:avLst/>
          </a:prstGeom>
        </p:spPr>
        <p:txBody>
          <a:bodyPr wrap="square">
            <a:spAutoFit/>
          </a:bodyPr>
          <a:lstStyle/>
          <a:p>
            <a:r>
              <a:rPr lang="sk-SK" sz="1400" b="1" dirty="0">
                <a:latin typeface="arial" panose="020B0604020202020204" pitchFamily="34" charset="0"/>
              </a:rPr>
              <a:t>"Realizované s finančnou podporou          Úradu vlády Slovenskej republiky - program Kultúra národnostných menšín 2016"</a:t>
            </a:r>
            <a:br>
              <a:rPr lang="sk-SK" sz="1400" b="1" dirty="0">
                <a:latin typeface="arial" panose="020B0604020202020204" pitchFamily="34" charset="0"/>
              </a:rPr>
            </a:br>
            <a:endParaRPr lang="sk-SK" sz="1400" b="1" dirty="0"/>
          </a:p>
        </p:txBody>
      </p:sp>
      <p:sp>
        <p:nvSpPr>
          <p:cNvPr id="8" name="Obdĺžnik 7"/>
          <p:cNvSpPr/>
          <p:nvPr/>
        </p:nvSpPr>
        <p:spPr>
          <a:xfrm>
            <a:off x="7227891" y="409529"/>
            <a:ext cx="4061011" cy="523220"/>
          </a:xfrm>
          <a:prstGeom prst="rect">
            <a:avLst/>
          </a:prstGeom>
          <a:solidFill>
            <a:srgbClr val="0070C0"/>
          </a:solidFill>
        </p:spPr>
        <p:txBody>
          <a:bodyPr wrap="square" lIns="91440" tIns="45720" rIns="91440" bIns="45720">
            <a:spAutoFit/>
          </a:bodyPr>
          <a:lstStyle/>
          <a:p>
            <a:pPr algn="ctr"/>
            <a:r>
              <a:rPr lang="sk-SK" sz="2800" b="1" dirty="0">
                <a:ln w="22225">
                  <a:solidFill>
                    <a:schemeClr val="accent2"/>
                  </a:solidFill>
                  <a:prstDash val="solid"/>
                </a:ln>
                <a:solidFill>
                  <a:schemeClr val="accent2">
                    <a:lumMod val="40000"/>
                    <a:lumOff val="60000"/>
                  </a:schemeClr>
                </a:solidFill>
              </a:rPr>
              <a:t>INFORMAČNÝ BULLETIN</a:t>
            </a:r>
          </a:p>
        </p:txBody>
      </p:sp>
      <p:sp>
        <p:nvSpPr>
          <p:cNvPr id="2" name="BlokTextu 1"/>
          <p:cNvSpPr txBox="1"/>
          <p:nvPr/>
        </p:nvSpPr>
        <p:spPr>
          <a:xfrm>
            <a:off x="7077434" y="1851713"/>
            <a:ext cx="2877671" cy="1754326"/>
          </a:xfrm>
          <a:prstGeom prst="rect">
            <a:avLst/>
          </a:prstGeom>
          <a:noFill/>
        </p:spPr>
        <p:txBody>
          <a:bodyPr wrap="square" rtlCol="0">
            <a:spAutoFit/>
          </a:bodyPr>
          <a:lstStyle/>
          <a:p>
            <a:pPr algn="just"/>
            <a:r>
              <a:rPr lang="sk-SK" sz="1200" dirty="0">
                <a:latin typeface="Arial" panose="020B0604020202020204" pitchFamily="34" charset="0"/>
                <a:cs typeface="Arial" panose="020B0604020202020204" pitchFamily="34" charset="0"/>
              </a:rPr>
              <a:t>Naša škola sa úspešne zapojila do projektu Hudba, spev a tanec – most spájajúci </a:t>
            </a:r>
            <a:r>
              <a:rPr lang="sk-SK" sz="1200" dirty="0" err="1">
                <a:latin typeface="Arial" panose="020B0604020202020204" pitchFamily="34" charset="0"/>
                <a:cs typeface="Arial" panose="020B0604020202020204" pitchFamily="34" charset="0"/>
              </a:rPr>
              <a:t>Rusínov</a:t>
            </a:r>
            <a:r>
              <a:rPr lang="sk-SK" sz="1200" dirty="0">
                <a:latin typeface="Arial" panose="020B0604020202020204" pitchFamily="34" charset="0"/>
                <a:cs typeface="Arial" panose="020B0604020202020204" pitchFamily="34" charset="0"/>
              </a:rPr>
              <a:t> a Rómov a získala dotáciu od Úradu vlády SR na realizáciu rôznych aktivít, ktoré prispejú k zbližovaniu žiakov z národnostne zmiešaného prostredia a pomôžu odstraňovať potenciálne predsudky a bariéry. </a:t>
            </a:r>
          </a:p>
        </p:txBody>
      </p:sp>
      <p:sp>
        <p:nvSpPr>
          <p:cNvPr id="7" name="BlokTextu 6"/>
          <p:cNvSpPr txBox="1"/>
          <p:nvPr/>
        </p:nvSpPr>
        <p:spPr>
          <a:xfrm>
            <a:off x="7077434" y="3710739"/>
            <a:ext cx="4361926" cy="2862322"/>
          </a:xfrm>
          <a:prstGeom prst="rect">
            <a:avLst/>
          </a:prstGeom>
          <a:noFill/>
        </p:spPr>
        <p:txBody>
          <a:bodyPr wrap="square" rtlCol="0">
            <a:spAutoFit/>
          </a:bodyPr>
          <a:lstStyle/>
          <a:p>
            <a:pPr algn="just"/>
            <a:r>
              <a:rPr lang="sk-SK" sz="1200" dirty="0">
                <a:latin typeface="Arial" panose="020B0604020202020204" pitchFamily="34" charset="0"/>
                <a:cs typeface="Arial" panose="020B0604020202020204" pitchFamily="34" charset="0"/>
              </a:rPr>
              <a:t>Našou snahou je podporiť žiakov a poskytnúť im dostatok primeraných podnetov pre rozvoj ich osobnosti. Keďže žijeme v národnostne zmiešanom prostredí, hudba symbolizuje most, ktorý spája ľudí z rôznych brehov. Aký by to bol život, keby v ňom nebola hudba, aká by to bola škola, keby v nej deti nehrali, nespievali a netancovali. V duchu tejto filozofie sa budú realizovať aktivity projektu. Budú zriadené tri záujmové útvary a každý z nich bude mať špecifický predmet činnosti. Všetky však budú zamerané na hudbu, tanec a spev. Dotácia poslúži na obstaranie 20 rusínskych a 20 rómskych krojov, v ktorých sa budú žiaci prezentovať na kultúrnych podujatiach nielen na pôde školy, ale aj na regionálnej úrovni. Aj naša školská kapela </a:t>
            </a:r>
            <a:r>
              <a:rPr lang="sk-SK" sz="1200" dirty="0" err="1">
                <a:latin typeface="Arial" panose="020B0604020202020204" pitchFamily="34" charset="0"/>
                <a:cs typeface="Arial" panose="020B0604020202020204" pitchFamily="34" charset="0"/>
              </a:rPr>
              <a:t>Komeňak</a:t>
            </a:r>
            <a:r>
              <a:rPr lang="sk-SK" sz="1200" dirty="0">
                <a:latin typeface="Arial" panose="020B0604020202020204" pitchFamily="34" charset="0"/>
                <a:cs typeface="Arial" panose="020B0604020202020204" pitchFamily="34" charset="0"/>
              </a:rPr>
              <a:t> Band dostane nové hudobné nástroje. Všetky deti  dostanú priestor na zmysluplné trávenie voľného času a budú môcť rozvíjať svoj talent a nadanie. </a:t>
            </a:r>
          </a:p>
        </p:txBody>
      </p:sp>
      <p:graphicFrame>
        <p:nvGraphicFramePr>
          <p:cNvPr id="3" name="Objekt 2"/>
          <p:cNvGraphicFramePr>
            <a:graphicFrameLocks noChangeAspect="1"/>
          </p:cNvGraphicFramePr>
          <p:nvPr>
            <p:extLst>
              <p:ext uri="{D42A27DB-BD31-4B8C-83A1-F6EECF244321}">
                <p14:modId xmlns:p14="http://schemas.microsoft.com/office/powerpoint/2010/main" val="3342585817"/>
              </p:ext>
            </p:extLst>
          </p:nvPr>
        </p:nvGraphicFramePr>
        <p:xfrm>
          <a:off x="-66588" y="535509"/>
          <a:ext cx="5879029" cy="5547051"/>
        </p:xfrm>
        <a:graphic>
          <a:graphicData uri="http://schemas.openxmlformats.org/presentationml/2006/ole">
            <mc:AlternateContent xmlns:mc="http://schemas.openxmlformats.org/markup-compatibility/2006">
              <mc:Choice xmlns:v="urn:schemas-microsoft-com:vml" Requires="v">
                <p:oleObj spid="_x0000_s1163" name="Document" r:id="rId4" imgW="6185121" imgH="5835964" progId="Word.Document.8">
                  <p:embed/>
                </p:oleObj>
              </mc:Choice>
              <mc:Fallback>
                <p:oleObj name="Document" r:id="rId4" imgW="6185121" imgH="5835964" progId="Word.Document.8">
                  <p:embed/>
                  <p:pic>
                    <p:nvPicPr>
                      <p:cNvPr id="0" name=""/>
                      <p:cNvPicPr/>
                      <p:nvPr/>
                    </p:nvPicPr>
                    <p:blipFill>
                      <a:blip r:embed="rId5"/>
                      <a:stretch>
                        <a:fillRect/>
                      </a:stretch>
                    </p:blipFill>
                    <p:spPr>
                      <a:xfrm>
                        <a:off x="-66588" y="535509"/>
                        <a:ext cx="5879029" cy="5547051"/>
                      </a:xfrm>
                      <a:prstGeom prst="rect">
                        <a:avLst/>
                      </a:prstGeom>
                    </p:spPr>
                  </p:pic>
                </p:oleObj>
              </mc:Fallback>
            </mc:AlternateContent>
          </a:graphicData>
        </a:graphic>
      </p:graphicFrame>
      <p:sp>
        <p:nvSpPr>
          <p:cNvPr id="9" name="BlokTextu 8"/>
          <p:cNvSpPr txBox="1"/>
          <p:nvPr/>
        </p:nvSpPr>
        <p:spPr>
          <a:xfrm>
            <a:off x="2284489" y="512447"/>
            <a:ext cx="1304567" cy="369332"/>
          </a:xfrm>
          <a:prstGeom prst="rect">
            <a:avLst/>
          </a:prstGeom>
          <a:noFill/>
        </p:spPr>
        <p:txBody>
          <a:bodyPr wrap="square" rtlCol="0">
            <a:spAutoFit/>
          </a:bodyPr>
          <a:lstStyle/>
          <a:p>
            <a:r>
              <a:rPr lang="sk-SK" dirty="0"/>
              <a:t>KRÍŽOVKA </a:t>
            </a:r>
          </a:p>
        </p:txBody>
      </p:sp>
      <p:sp>
        <p:nvSpPr>
          <p:cNvPr id="10" name="BlokTextu 9"/>
          <p:cNvSpPr txBox="1"/>
          <p:nvPr/>
        </p:nvSpPr>
        <p:spPr>
          <a:xfrm>
            <a:off x="2671072" y="269280"/>
            <a:ext cx="1048871" cy="261610"/>
          </a:xfrm>
          <a:prstGeom prst="rect">
            <a:avLst/>
          </a:prstGeom>
          <a:noFill/>
        </p:spPr>
        <p:txBody>
          <a:bodyPr wrap="square" rtlCol="0">
            <a:spAutoFit/>
          </a:bodyPr>
          <a:lstStyle/>
          <a:p>
            <a:r>
              <a:rPr lang="sk-SK" sz="1100" dirty="0"/>
              <a:t>-14-</a:t>
            </a:r>
          </a:p>
        </p:txBody>
      </p:sp>
      <p:sp>
        <p:nvSpPr>
          <p:cNvPr id="11" name="BlokTextu 10"/>
          <p:cNvSpPr txBox="1"/>
          <p:nvPr/>
        </p:nvSpPr>
        <p:spPr>
          <a:xfrm>
            <a:off x="1869927" y="6423108"/>
            <a:ext cx="2006001" cy="276999"/>
          </a:xfrm>
          <a:prstGeom prst="rect">
            <a:avLst/>
          </a:prstGeom>
          <a:noFill/>
        </p:spPr>
        <p:txBody>
          <a:bodyPr wrap="square" rtlCol="0">
            <a:spAutoFit/>
          </a:bodyPr>
          <a:lstStyle/>
          <a:p>
            <a:r>
              <a:rPr lang="sk-SK" sz="1200" dirty="0"/>
              <a:t>www.lustenie.napady.net</a:t>
            </a:r>
          </a:p>
        </p:txBody>
      </p:sp>
    </p:spTree>
    <p:extLst>
      <p:ext uri="{BB962C8B-B14F-4D97-AF65-F5344CB8AC3E}">
        <p14:creationId xmlns:p14="http://schemas.microsoft.com/office/powerpoint/2010/main" val="42668461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lum/>
          </a:blip>
          <a:srcRect/>
          <a:tile tx="0" ty="0" sx="100000" sy="100000" flip="none" algn="tl"/>
        </a:blipFill>
        <a:effectLst/>
      </p:bgPr>
    </p:bg>
    <p:spTree>
      <p:nvGrpSpPr>
        <p:cNvPr id="1" name=""/>
        <p:cNvGrpSpPr/>
        <p:nvPr/>
      </p:nvGrpSpPr>
      <p:grpSpPr>
        <a:xfrm>
          <a:off x="0" y="0"/>
          <a:ext cx="0" cy="0"/>
          <a:chOff x="0" y="0"/>
          <a:chExt cx="0" cy="0"/>
        </a:xfrm>
      </p:grpSpPr>
      <p:sp>
        <p:nvSpPr>
          <p:cNvPr id="4" name="BlokTextu 3"/>
          <p:cNvSpPr txBox="1"/>
          <p:nvPr/>
        </p:nvSpPr>
        <p:spPr>
          <a:xfrm>
            <a:off x="2636228" y="130880"/>
            <a:ext cx="726141" cy="261610"/>
          </a:xfrm>
          <a:prstGeom prst="rect">
            <a:avLst/>
          </a:prstGeom>
          <a:noFill/>
        </p:spPr>
        <p:txBody>
          <a:bodyPr wrap="square" rtlCol="0">
            <a:spAutoFit/>
          </a:bodyPr>
          <a:lstStyle/>
          <a:p>
            <a:r>
              <a:rPr lang="sk-SK" sz="1100" dirty="0"/>
              <a:t>- 4 -</a:t>
            </a:r>
          </a:p>
        </p:txBody>
      </p:sp>
      <p:sp>
        <p:nvSpPr>
          <p:cNvPr id="5" name="BlokTextu 4"/>
          <p:cNvSpPr txBox="1"/>
          <p:nvPr/>
        </p:nvSpPr>
        <p:spPr>
          <a:xfrm>
            <a:off x="442290" y="371673"/>
            <a:ext cx="4356848" cy="923330"/>
          </a:xfrm>
          <a:prstGeom prst="rect">
            <a:avLst/>
          </a:prstGeom>
          <a:noFill/>
        </p:spPr>
        <p:txBody>
          <a:bodyPr wrap="square" rtlCol="0">
            <a:spAutoFit/>
          </a:bodyPr>
          <a:lstStyle/>
          <a:p>
            <a:pPr algn="just"/>
            <a:r>
              <a:rPr lang="sk-SK" b="1" dirty="0">
                <a:solidFill>
                  <a:srgbClr val="00B050"/>
                </a:solidFill>
              </a:rPr>
              <a:t>Žiaci sa veľmi radi zapájajú do diania v škole aj v meste a pomáhajú rozvíjať jedinečnú rusínsku a rómsku kultúru nášho regiónu.</a:t>
            </a:r>
          </a:p>
        </p:txBody>
      </p:sp>
      <p:pic>
        <p:nvPicPr>
          <p:cNvPr id="7" name="Obrázok 6"/>
          <p:cNvPicPr>
            <a:picLocks noChangeAspect="1"/>
          </p:cNvPicPr>
          <p:nvPr/>
        </p:nvPicPr>
        <p:blipFill>
          <a:blip r:embed="rId3"/>
          <a:stretch>
            <a:fillRect/>
          </a:stretch>
        </p:blipFill>
        <p:spPr>
          <a:xfrm>
            <a:off x="687922" y="1621038"/>
            <a:ext cx="2205317" cy="1648361"/>
          </a:xfrm>
          <a:prstGeom prst="rect">
            <a:avLst/>
          </a:prstGeom>
          <a:ln w="38100">
            <a:solidFill>
              <a:srgbClr val="7030A0"/>
            </a:solidFill>
          </a:ln>
          <a:effectLst>
            <a:glow rad="101600">
              <a:schemeClr val="accent2">
                <a:satMod val="175000"/>
                <a:alpha val="40000"/>
              </a:schemeClr>
            </a:glow>
          </a:effectLst>
        </p:spPr>
      </p:pic>
      <p:pic>
        <p:nvPicPr>
          <p:cNvPr id="8" name="Obrázok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85303" y="4466967"/>
            <a:ext cx="2165195" cy="1578797"/>
          </a:xfrm>
          <a:prstGeom prst="rect">
            <a:avLst/>
          </a:prstGeom>
          <a:ln w="38100">
            <a:solidFill>
              <a:srgbClr val="7030A0"/>
            </a:solidFill>
          </a:ln>
          <a:effectLst>
            <a:glow rad="101600">
              <a:schemeClr val="accent2">
                <a:satMod val="175000"/>
                <a:alpha val="40000"/>
              </a:schemeClr>
            </a:glow>
          </a:effectLst>
        </p:spPr>
      </p:pic>
      <p:pic>
        <p:nvPicPr>
          <p:cNvPr id="9" name="Obrázok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83099" y="1480961"/>
            <a:ext cx="1676739" cy="2191870"/>
          </a:xfrm>
          <a:prstGeom prst="rect">
            <a:avLst/>
          </a:prstGeom>
          <a:ln w="38100">
            <a:solidFill>
              <a:srgbClr val="7030A0"/>
            </a:solidFill>
          </a:ln>
          <a:effectLst>
            <a:glow rad="101600">
              <a:schemeClr val="accent2">
                <a:satMod val="175000"/>
                <a:alpha val="40000"/>
              </a:schemeClr>
            </a:glow>
          </a:effectLst>
        </p:spPr>
      </p:pic>
      <p:sp>
        <p:nvSpPr>
          <p:cNvPr id="10" name="BlokTextu 9"/>
          <p:cNvSpPr txBox="1"/>
          <p:nvPr/>
        </p:nvSpPr>
        <p:spPr>
          <a:xfrm>
            <a:off x="3596984" y="3806563"/>
            <a:ext cx="1377955" cy="461665"/>
          </a:xfrm>
          <a:prstGeom prst="rect">
            <a:avLst/>
          </a:prstGeom>
          <a:noFill/>
        </p:spPr>
        <p:txBody>
          <a:bodyPr wrap="square" rtlCol="0">
            <a:spAutoFit/>
          </a:bodyPr>
          <a:lstStyle/>
          <a:p>
            <a:r>
              <a:rPr lang="sk-SK" sz="1200" dirty="0">
                <a:latin typeface="Arial" panose="020B0604020202020204" pitchFamily="34" charset="0"/>
                <a:cs typeface="Arial" panose="020B0604020202020204" pitchFamily="34" charset="0"/>
              </a:rPr>
              <a:t>temperamentný </a:t>
            </a:r>
          </a:p>
          <a:p>
            <a:r>
              <a:rPr lang="sk-SK" sz="1200" dirty="0">
                <a:latin typeface="Arial" panose="020B0604020202020204" pitchFamily="34" charset="0"/>
                <a:cs typeface="Arial" panose="020B0604020202020204" pitchFamily="34" charset="0"/>
              </a:rPr>
              <a:t>rómsky tanec</a:t>
            </a:r>
          </a:p>
        </p:txBody>
      </p:sp>
      <p:sp>
        <p:nvSpPr>
          <p:cNvPr id="11" name="BlokTextu 10"/>
          <p:cNvSpPr txBox="1"/>
          <p:nvPr/>
        </p:nvSpPr>
        <p:spPr>
          <a:xfrm>
            <a:off x="3412086" y="6120860"/>
            <a:ext cx="1747752" cy="461665"/>
          </a:xfrm>
          <a:prstGeom prst="rect">
            <a:avLst/>
          </a:prstGeom>
          <a:noFill/>
        </p:spPr>
        <p:txBody>
          <a:bodyPr wrap="square" rtlCol="0">
            <a:spAutoFit/>
          </a:bodyPr>
          <a:lstStyle/>
          <a:p>
            <a:r>
              <a:rPr lang="sk-SK" sz="1200" dirty="0">
                <a:latin typeface="Arial" panose="020B0604020202020204" pitchFamily="34" charset="0"/>
                <a:cs typeface="Arial" panose="020B0604020202020204" pitchFamily="34" charset="0"/>
              </a:rPr>
              <a:t>  mladšie žiačky </a:t>
            </a:r>
          </a:p>
          <a:p>
            <a:r>
              <a:rPr lang="sk-SK" sz="1200" dirty="0">
                <a:latin typeface="Arial" panose="020B0604020202020204" pitchFamily="34" charset="0"/>
                <a:cs typeface="Arial" panose="020B0604020202020204" pitchFamily="34" charset="0"/>
              </a:rPr>
              <a:t>v modernom rytme</a:t>
            </a:r>
          </a:p>
        </p:txBody>
      </p:sp>
      <p:sp>
        <p:nvSpPr>
          <p:cNvPr id="12" name="BlokTextu 11"/>
          <p:cNvSpPr txBox="1"/>
          <p:nvPr/>
        </p:nvSpPr>
        <p:spPr>
          <a:xfrm>
            <a:off x="1170498" y="3421199"/>
            <a:ext cx="1828800" cy="276999"/>
          </a:xfrm>
          <a:prstGeom prst="rect">
            <a:avLst/>
          </a:prstGeom>
          <a:noFill/>
        </p:spPr>
        <p:txBody>
          <a:bodyPr wrap="square" rtlCol="0">
            <a:spAutoFit/>
          </a:bodyPr>
          <a:lstStyle/>
          <a:p>
            <a:r>
              <a:rPr lang="sk-SK" sz="1200" dirty="0">
                <a:latin typeface="Arial" panose="020B0604020202020204" pitchFamily="34" charset="0"/>
                <a:cs typeface="Arial" panose="020B0604020202020204" pitchFamily="34" charset="0"/>
              </a:rPr>
              <a:t>rusínsky folklór</a:t>
            </a:r>
          </a:p>
        </p:txBody>
      </p:sp>
      <p:pic>
        <p:nvPicPr>
          <p:cNvPr id="13" name="Obrázok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1095" y="4052320"/>
            <a:ext cx="1653988" cy="2068540"/>
          </a:xfrm>
          <a:prstGeom prst="rect">
            <a:avLst/>
          </a:prstGeom>
          <a:ln w="38100">
            <a:solidFill>
              <a:srgbClr val="7030A0"/>
            </a:solidFill>
          </a:ln>
          <a:effectLst>
            <a:glow rad="101600">
              <a:schemeClr val="accent2">
                <a:satMod val="175000"/>
                <a:alpha val="40000"/>
              </a:schemeClr>
            </a:glow>
          </a:effectLst>
        </p:spPr>
      </p:pic>
      <p:sp>
        <p:nvSpPr>
          <p:cNvPr id="14" name="BlokTextu 13"/>
          <p:cNvSpPr txBox="1"/>
          <p:nvPr/>
        </p:nvSpPr>
        <p:spPr>
          <a:xfrm>
            <a:off x="687922" y="6253624"/>
            <a:ext cx="2089016" cy="276999"/>
          </a:xfrm>
          <a:prstGeom prst="rect">
            <a:avLst/>
          </a:prstGeom>
          <a:noFill/>
        </p:spPr>
        <p:txBody>
          <a:bodyPr wrap="square" rtlCol="0">
            <a:spAutoFit/>
          </a:bodyPr>
          <a:lstStyle/>
          <a:p>
            <a:r>
              <a:rPr lang="sk-SK" sz="1200" dirty="0">
                <a:latin typeface="Arial" panose="020B0604020202020204" pitchFamily="34" charset="0"/>
                <a:cs typeface="Arial" panose="020B0604020202020204" pitchFamily="34" charset="0"/>
              </a:rPr>
              <a:t>školská hudobná skupina </a:t>
            </a:r>
          </a:p>
        </p:txBody>
      </p:sp>
      <p:sp>
        <p:nvSpPr>
          <p:cNvPr id="2" name="BlokTextu 1"/>
          <p:cNvSpPr txBox="1"/>
          <p:nvPr/>
        </p:nvSpPr>
        <p:spPr>
          <a:xfrm>
            <a:off x="9141115" y="188787"/>
            <a:ext cx="685799" cy="261610"/>
          </a:xfrm>
          <a:prstGeom prst="rect">
            <a:avLst/>
          </a:prstGeom>
          <a:noFill/>
        </p:spPr>
        <p:txBody>
          <a:bodyPr wrap="square" rtlCol="0">
            <a:spAutoFit/>
          </a:bodyPr>
          <a:lstStyle/>
          <a:p>
            <a:r>
              <a:rPr lang="sk-SK" sz="1100" dirty="0"/>
              <a:t>-13-</a:t>
            </a:r>
          </a:p>
        </p:txBody>
      </p:sp>
      <p:sp>
        <p:nvSpPr>
          <p:cNvPr id="17" name="BlokTextu 16"/>
          <p:cNvSpPr txBox="1"/>
          <p:nvPr/>
        </p:nvSpPr>
        <p:spPr>
          <a:xfrm>
            <a:off x="6667838" y="622934"/>
            <a:ext cx="5060532" cy="646331"/>
          </a:xfrm>
          <a:prstGeom prst="rect">
            <a:avLst/>
          </a:prstGeom>
          <a:noFill/>
        </p:spPr>
        <p:txBody>
          <a:bodyPr wrap="square" rtlCol="0">
            <a:spAutoFit/>
          </a:bodyPr>
          <a:lstStyle/>
          <a:p>
            <a:pPr algn="just"/>
            <a:r>
              <a:rPr lang="sk-SK" sz="1200" dirty="0"/>
              <a:t>Istá matka porodila za svojho života len jedny dvojčatá. Dvoch chlapcov. Jeden na druhého sa podobali na nerozoznanie, napriek tomu sa každý z nich narodil v inom roku aj v iný deň. Ako je to možné?</a:t>
            </a:r>
          </a:p>
        </p:txBody>
      </p:sp>
      <p:sp>
        <p:nvSpPr>
          <p:cNvPr id="18" name="BlokTextu 17"/>
          <p:cNvSpPr txBox="1"/>
          <p:nvPr/>
        </p:nvSpPr>
        <p:spPr>
          <a:xfrm rot="10800000">
            <a:off x="7315009" y="1326237"/>
            <a:ext cx="4284888" cy="430887"/>
          </a:xfrm>
          <a:prstGeom prst="rect">
            <a:avLst/>
          </a:prstGeom>
          <a:noFill/>
        </p:spPr>
        <p:txBody>
          <a:bodyPr wrap="square" rtlCol="0">
            <a:spAutoFit/>
          </a:bodyPr>
          <a:lstStyle/>
          <a:p>
            <a:r>
              <a:rPr lang="sk-SK" sz="1100" i="1" dirty="0"/>
              <a:t>Jeden sa narodil v posledných minútach na Silvestra a druhý v prvých minútach na Nový rok.</a:t>
            </a:r>
          </a:p>
        </p:txBody>
      </p:sp>
      <p:sp>
        <p:nvSpPr>
          <p:cNvPr id="19" name="BlokTextu 18"/>
          <p:cNvSpPr txBox="1"/>
          <p:nvPr/>
        </p:nvSpPr>
        <p:spPr>
          <a:xfrm>
            <a:off x="6772988" y="1876486"/>
            <a:ext cx="4736253" cy="1569660"/>
          </a:xfrm>
          <a:prstGeom prst="rect">
            <a:avLst/>
          </a:prstGeom>
          <a:noFill/>
        </p:spPr>
        <p:txBody>
          <a:bodyPr wrap="square" rtlCol="0">
            <a:spAutoFit/>
          </a:bodyPr>
          <a:lstStyle/>
          <a:p>
            <a:pPr algn="just"/>
            <a:r>
              <a:rPr lang="sk-SK" sz="1200" dirty="0"/>
              <a:t>Dvojmetrový kúzelník z cirkusu Nový svet bol atrakciou aj mimo predstavenia. Všade kam prišiel, chodili sa naňho pozerať deti aj tí starší. Keďže bol zhovorčivý, odvážili sa mu aj prihovoriť. On rozprával... a dával hádanky. Vyhĺbil napríklad do zeme 20-centimetrovú dieru. Hodil do nej pingpongovú loptičku a požiadal prítomných, aby ju vytiahli bez toho, aby sa loptičky priamo dotkli, nesmeli tiež použiť palicu, lepiacu pásku ani nič pevné. Mnohí skúšali fúkať, ale diera bola príliš hlboká. Ako napokon dostali loptičku von z jamky?</a:t>
            </a:r>
          </a:p>
        </p:txBody>
      </p:sp>
      <p:sp>
        <p:nvSpPr>
          <p:cNvPr id="21" name="BlokTextu 20"/>
          <p:cNvSpPr txBox="1"/>
          <p:nvPr/>
        </p:nvSpPr>
        <p:spPr>
          <a:xfrm rot="10800000">
            <a:off x="7204394" y="3522745"/>
            <a:ext cx="4304847" cy="430887"/>
          </a:xfrm>
          <a:prstGeom prst="rect">
            <a:avLst/>
          </a:prstGeom>
          <a:noFill/>
          <a:scene3d>
            <a:camera prst="orthographicFront">
              <a:rot lat="0" lon="0" rev="0"/>
            </a:camera>
            <a:lightRig rig="threePt" dir="t"/>
          </a:scene3d>
        </p:spPr>
        <p:txBody>
          <a:bodyPr wrap="square" rtlCol="0">
            <a:spAutoFit/>
          </a:bodyPr>
          <a:lstStyle/>
          <a:p>
            <a:r>
              <a:rPr lang="sk-SK" sz="1100" i="1" dirty="0"/>
              <a:t>Do jamky stačilo naliať vodu a pretože je pingpongová loptička ľahká, vyplávala na hladinu nad jamku a mohli ju zobrať.</a:t>
            </a:r>
          </a:p>
        </p:txBody>
      </p:sp>
      <p:sp>
        <p:nvSpPr>
          <p:cNvPr id="22" name="BlokTextu 21"/>
          <p:cNvSpPr txBox="1"/>
          <p:nvPr/>
        </p:nvSpPr>
        <p:spPr>
          <a:xfrm>
            <a:off x="8483319" y="351183"/>
            <a:ext cx="1429571" cy="307777"/>
          </a:xfrm>
          <a:prstGeom prst="rect">
            <a:avLst/>
          </a:prstGeom>
          <a:noFill/>
        </p:spPr>
        <p:txBody>
          <a:bodyPr wrap="square" rtlCol="0">
            <a:spAutoFit/>
          </a:bodyPr>
          <a:lstStyle/>
          <a:p>
            <a:r>
              <a:rPr lang="sk-SK" sz="1400" b="1" dirty="0"/>
              <a:t>Hádanky a vtipy</a:t>
            </a:r>
          </a:p>
        </p:txBody>
      </p:sp>
      <p:sp>
        <p:nvSpPr>
          <p:cNvPr id="3" name="Obdĺžnik 2"/>
          <p:cNvSpPr/>
          <p:nvPr/>
        </p:nvSpPr>
        <p:spPr>
          <a:xfrm>
            <a:off x="6942224" y="4276535"/>
            <a:ext cx="1873409" cy="2400657"/>
          </a:xfrm>
          <a:prstGeom prst="rect">
            <a:avLst/>
          </a:prstGeom>
        </p:spPr>
        <p:txBody>
          <a:bodyPr wrap="square">
            <a:spAutoFit/>
          </a:bodyPr>
          <a:lstStyle/>
          <a:p>
            <a:pPr algn="just"/>
            <a:r>
              <a:rPr lang="sk-SK" sz="1100" dirty="0"/>
              <a:t>„Pán riaditeľ, môžete mi dať zajtra voľno?" pýta sa v práci pán Novák. „Manželka chce, aby som jej doma pomohol s vianočným upratovaním."</a:t>
            </a:r>
            <a:br>
              <a:rPr lang="sk-SK" sz="1100" dirty="0"/>
            </a:br>
            <a:r>
              <a:rPr lang="sk-SK" sz="1100" dirty="0"/>
              <a:t>„Z takého dôvodu vám predsa nebudem dávať voľno!" rezolútne to odmietne nazlostený riaditeľ.</a:t>
            </a:r>
            <a:br>
              <a:rPr lang="sk-SK" sz="1100" dirty="0"/>
            </a:br>
            <a:r>
              <a:rPr lang="sk-SK" sz="1100" dirty="0"/>
              <a:t>„Ďakujem," vydýchne si zamestnanec. „Vedel som, že je na vás spoľahnutie."</a:t>
            </a:r>
            <a:r>
              <a:rPr lang="sk-SK" dirty="0"/>
              <a:t/>
            </a:r>
            <a:br>
              <a:rPr lang="sk-SK" dirty="0"/>
            </a:br>
            <a:endParaRPr lang="sk-SK" dirty="0"/>
          </a:p>
        </p:txBody>
      </p:sp>
      <p:sp>
        <p:nvSpPr>
          <p:cNvPr id="6" name="BlokTextu 5"/>
          <p:cNvSpPr txBox="1"/>
          <p:nvPr/>
        </p:nvSpPr>
        <p:spPr>
          <a:xfrm>
            <a:off x="9484014" y="4184301"/>
            <a:ext cx="2163610" cy="1384995"/>
          </a:xfrm>
          <a:prstGeom prst="rect">
            <a:avLst/>
          </a:prstGeom>
          <a:noFill/>
        </p:spPr>
        <p:txBody>
          <a:bodyPr wrap="square" rtlCol="0">
            <a:spAutoFit/>
          </a:bodyPr>
          <a:lstStyle/>
          <a:p>
            <a:r>
              <a:rPr lang="sk-SK" sz="1200" dirty="0"/>
              <a:t>„Jožko, čo si kúpil babke </a:t>
            </a:r>
          </a:p>
          <a:p>
            <a:r>
              <a:rPr lang="sk-SK" sz="1200" dirty="0"/>
              <a:t> pod stromček?“</a:t>
            </a:r>
          </a:p>
          <a:p>
            <a:r>
              <a:rPr lang="sk-SK" sz="1200" dirty="0"/>
              <a:t>„Futbalovú loptu.“ </a:t>
            </a:r>
          </a:p>
          <a:p>
            <a:r>
              <a:rPr lang="sk-SK" sz="1200" dirty="0"/>
              <a:t>„Futbalovú loptu? Ale veď babička predsa nehrá futbal.“</a:t>
            </a:r>
          </a:p>
          <a:p>
            <a:r>
              <a:rPr lang="sk-SK" sz="1200" dirty="0"/>
              <a:t>„Práve preto. Ona mi kúpila knižky.“</a:t>
            </a:r>
          </a:p>
        </p:txBody>
      </p:sp>
      <p:sp>
        <p:nvSpPr>
          <p:cNvPr id="16" name="BlokTextu 15"/>
          <p:cNvSpPr txBox="1"/>
          <p:nvPr/>
        </p:nvSpPr>
        <p:spPr>
          <a:xfrm>
            <a:off x="9194747" y="5743855"/>
            <a:ext cx="2311608" cy="1107996"/>
          </a:xfrm>
          <a:prstGeom prst="rect">
            <a:avLst/>
          </a:prstGeom>
          <a:noFill/>
        </p:spPr>
        <p:txBody>
          <a:bodyPr wrap="square" rtlCol="0">
            <a:spAutoFit/>
          </a:bodyPr>
          <a:lstStyle/>
          <a:p>
            <a:r>
              <a:rPr lang="sk-SK" sz="1100" dirty="0"/>
              <a:t>Zákazníčka: „Chcela by som kúpiť mužovi na Vianoce peknú kravatu, ktorá by zvýraznila jeho oči."</a:t>
            </a:r>
            <a:br>
              <a:rPr lang="sk-SK" sz="1100" dirty="0"/>
            </a:br>
            <a:r>
              <a:rPr lang="sk-SK" sz="1100" dirty="0"/>
              <a:t>Predavačka: „Každá kravata zvýrazní chlapovi oči, len ju treba poriadne zatiahnuť."</a:t>
            </a:r>
            <a:endParaRPr lang="sk-SK" dirty="0"/>
          </a:p>
        </p:txBody>
      </p:sp>
    </p:spTree>
    <p:extLst>
      <p:ext uri="{BB962C8B-B14F-4D97-AF65-F5344CB8AC3E}">
        <p14:creationId xmlns:p14="http://schemas.microsoft.com/office/powerpoint/2010/main" val="6457839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lokTextu 3"/>
          <p:cNvSpPr txBox="1"/>
          <p:nvPr/>
        </p:nvSpPr>
        <p:spPr>
          <a:xfrm>
            <a:off x="7936842" y="256611"/>
            <a:ext cx="2164976" cy="369332"/>
          </a:xfrm>
          <a:prstGeom prst="rect">
            <a:avLst/>
          </a:prstGeom>
          <a:noFill/>
        </p:spPr>
        <p:txBody>
          <a:bodyPr wrap="square" rtlCol="0">
            <a:spAutoFit/>
          </a:bodyPr>
          <a:lstStyle/>
          <a:p>
            <a:r>
              <a:rPr lang="sk-SK" dirty="0">
                <a:latin typeface="Berlin Sans FB" panose="020E0602020502020306" pitchFamily="34" charset="0"/>
              </a:rPr>
              <a:t>Zo života školy...</a:t>
            </a:r>
          </a:p>
        </p:txBody>
      </p:sp>
      <p:sp>
        <p:nvSpPr>
          <p:cNvPr id="2" name="BlokTextu 1"/>
          <p:cNvSpPr txBox="1"/>
          <p:nvPr/>
        </p:nvSpPr>
        <p:spPr>
          <a:xfrm>
            <a:off x="8675966" y="0"/>
            <a:ext cx="343364" cy="261610"/>
          </a:xfrm>
          <a:prstGeom prst="rect">
            <a:avLst/>
          </a:prstGeom>
          <a:noFill/>
        </p:spPr>
        <p:txBody>
          <a:bodyPr wrap="none" rtlCol="0">
            <a:spAutoFit/>
          </a:bodyPr>
          <a:lstStyle/>
          <a:p>
            <a:r>
              <a:rPr lang="sk-SK" sz="1100" dirty="0"/>
              <a:t>-5-</a:t>
            </a:r>
          </a:p>
        </p:txBody>
      </p:sp>
      <p:sp>
        <p:nvSpPr>
          <p:cNvPr id="3" name="BlokTextu 2"/>
          <p:cNvSpPr txBox="1"/>
          <p:nvPr/>
        </p:nvSpPr>
        <p:spPr>
          <a:xfrm>
            <a:off x="6582633" y="603663"/>
            <a:ext cx="4870139" cy="1169551"/>
          </a:xfrm>
          <a:prstGeom prst="rect">
            <a:avLst/>
          </a:prstGeom>
          <a:noFill/>
        </p:spPr>
        <p:txBody>
          <a:bodyPr wrap="square" rtlCol="0">
            <a:spAutoFit/>
          </a:bodyPr>
          <a:lstStyle/>
          <a:p>
            <a:pPr algn="just"/>
            <a:r>
              <a:rPr lang="sk-SK" sz="1400" dirty="0">
                <a:latin typeface="Garamond" panose="02020404030301010803" pitchFamily="18" charset="0"/>
              </a:rPr>
              <a:t>Za všetkými dobrými nápadmi a školskými akciami, ktoré sa nám podarilo úspešne zrealizovať, stojí žiacky parlament. Tvoria ho zástupcovia z každej triedy na druhom stupni. Pracujú naozaj dobre, veď posúďte, za tri mesiace pomohli organizovať tieto podujatia:</a:t>
            </a:r>
          </a:p>
        </p:txBody>
      </p:sp>
      <p:sp>
        <p:nvSpPr>
          <p:cNvPr id="5" name="BlokTextu 4"/>
          <p:cNvSpPr txBox="1"/>
          <p:nvPr/>
        </p:nvSpPr>
        <p:spPr>
          <a:xfrm>
            <a:off x="6452511" y="1773214"/>
            <a:ext cx="5210250" cy="1600438"/>
          </a:xfrm>
          <a:prstGeom prst="rect">
            <a:avLst/>
          </a:prstGeom>
          <a:noFill/>
        </p:spPr>
        <p:txBody>
          <a:bodyPr wrap="square" rtlCol="0">
            <a:spAutoFit/>
          </a:bodyPr>
          <a:lstStyle/>
          <a:p>
            <a:r>
              <a:rPr lang="sk-SK" sz="1400" dirty="0">
                <a:solidFill>
                  <a:schemeClr val="accent6">
                    <a:lumMod val="75000"/>
                  </a:schemeClr>
                </a:solidFill>
                <a:latin typeface="Garamond" panose="02020404030301010803" pitchFamily="18" charset="0"/>
              </a:rPr>
              <a:t>Súťaž „Hovorme o jedle“</a:t>
            </a:r>
          </a:p>
          <a:p>
            <a:pPr algn="just"/>
            <a:r>
              <a:rPr lang="sk-SK" sz="1400" dirty="0">
                <a:solidFill>
                  <a:schemeClr val="accent6">
                    <a:lumMod val="75000"/>
                  </a:schemeClr>
                </a:solidFill>
                <a:latin typeface="Garamond" panose="02020404030301010803" pitchFamily="18" charset="0"/>
              </a:rPr>
              <a:t>Zapojilo sa do nej takmer 350 škôl z celého Slovenska. Boli vyhlásené rôzne súťažné aktivity a denné témy. Informovali sme o nich pravidelne na </a:t>
            </a:r>
            <a:r>
              <a:rPr lang="sk-SK" sz="1400" dirty="0" err="1">
                <a:solidFill>
                  <a:schemeClr val="accent6">
                    <a:lumMod val="75000"/>
                  </a:schemeClr>
                </a:solidFill>
                <a:latin typeface="Garamond" panose="02020404030301010803" pitchFamily="18" charset="0"/>
              </a:rPr>
              <a:t>facebookovej</a:t>
            </a:r>
            <a:r>
              <a:rPr lang="sk-SK" sz="1400" dirty="0">
                <a:solidFill>
                  <a:schemeClr val="accent6">
                    <a:lumMod val="75000"/>
                  </a:schemeClr>
                </a:solidFill>
                <a:latin typeface="Garamond" panose="02020404030301010803" pitchFamily="18" charset="0"/>
              </a:rPr>
              <a:t> stránke školy a už aj podľa veľkého počtu „</a:t>
            </a:r>
            <a:r>
              <a:rPr lang="sk-SK" sz="1400" dirty="0" err="1">
                <a:solidFill>
                  <a:schemeClr val="accent6">
                    <a:lumMod val="75000"/>
                  </a:schemeClr>
                </a:solidFill>
                <a:latin typeface="Garamond" panose="02020404030301010803" pitchFamily="18" charset="0"/>
              </a:rPr>
              <a:t>lajkov</a:t>
            </a:r>
            <a:r>
              <a:rPr lang="sk-SK" sz="1400" dirty="0">
                <a:solidFill>
                  <a:schemeClr val="accent6">
                    <a:lumMod val="75000"/>
                  </a:schemeClr>
                </a:solidFill>
                <a:latin typeface="Garamond" panose="02020404030301010803" pitchFamily="18" charset="0"/>
              </a:rPr>
              <a:t> “ sme tajne dúfali, že by sme mohli byť úspešní. Podarilo sa! Získali sme zlatý diplom za všetky realizované aktivity a aj v literárnej téme sme vyhrali najvyššie ocenenie.</a:t>
            </a:r>
          </a:p>
        </p:txBody>
      </p:sp>
      <p:sp>
        <p:nvSpPr>
          <p:cNvPr id="6" name="BlokTextu 5"/>
          <p:cNvSpPr txBox="1"/>
          <p:nvPr/>
        </p:nvSpPr>
        <p:spPr>
          <a:xfrm>
            <a:off x="6516556" y="3442550"/>
            <a:ext cx="4965812" cy="1169551"/>
          </a:xfrm>
          <a:prstGeom prst="rect">
            <a:avLst/>
          </a:prstGeom>
          <a:noFill/>
        </p:spPr>
        <p:txBody>
          <a:bodyPr wrap="square" rtlCol="0">
            <a:spAutoFit/>
          </a:bodyPr>
          <a:lstStyle/>
          <a:p>
            <a:r>
              <a:rPr lang="sk-SK" sz="1400" dirty="0">
                <a:solidFill>
                  <a:srgbClr val="7030A0"/>
                </a:solidFill>
                <a:latin typeface="Garamond" panose="02020404030301010803" pitchFamily="18" charset="0"/>
              </a:rPr>
              <a:t>Koncert Integrácia 2016</a:t>
            </a:r>
          </a:p>
          <a:p>
            <a:pPr algn="just"/>
            <a:r>
              <a:rPr lang="sk-SK" sz="1400" dirty="0">
                <a:solidFill>
                  <a:srgbClr val="7030A0"/>
                </a:solidFill>
                <a:latin typeface="Garamond" panose="02020404030301010803" pitchFamily="18" charset="0"/>
              </a:rPr>
              <a:t>Charitatívny koncert sa konal v Poprade a medzi  5000 divákmi bolo takmer 100 našich žiakov z 6. - 9. roč.</a:t>
            </a:r>
          </a:p>
          <a:p>
            <a:pPr algn="just"/>
            <a:r>
              <a:rPr lang="sk-SK" sz="1400" dirty="0">
                <a:solidFill>
                  <a:srgbClr val="7030A0"/>
                </a:solidFill>
                <a:latin typeface="Garamond" panose="02020404030301010803" pitchFamily="18" charset="0"/>
              </a:rPr>
              <a:t>V programe účinkovali obľúbení speváci, hudobné a tanečné skupiny, napr. </a:t>
            </a:r>
            <a:r>
              <a:rPr lang="sk-SK" sz="1400" dirty="0" err="1">
                <a:solidFill>
                  <a:srgbClr val="7030A0"/>
                </a:solidFill>
                <a:latin typeface="Garamond" panose="02020404030301010803" pitchFamily="18" charset="0"/>
              </a:rPr>
              <a:t>Desmod</a:t>
            </a:r>
            <a:r>
              <a:rPr lang="sk-SK" sz="1400" dirty="0">
                <a:solidFill>
                  <a:srgbClr val="7030A0"/>
                </a:solidFill>
                <a:latin typeface="Garamond" panose="02020404030301010803" pitchFamily="18" charset="0"/>
              </a:rPr>
              <a:t>, </a:t>
            </a:r>
            <a:r>
              <a:rPr lang="sk-SK" sz="1400" dirty="0" err="1">
                <a:solidFill>
                  <a:srgbClr val="7030A0"/>
                </a:solidFill>
                <a:latin typeface="Garamond" panose="02020404030301010803" pitchFamily="18" charset="0"/>
              </a:rPr>
              <a:t>Celeste</a:t>
            </a:r>
            <a:r>
              <a:rPr lang="sk-SK" sz="1400" dirty="0">
                <a:solidFill>
                  <a:srgbClr val="7030A0"/>
                </a:solidFill>
                <a:latin typeface="Garamond" panose="02020404030301010803" pitchFamily="18" charset="0"/>
              </a:rPr>
              <a:t> </a:t>
            </a:r>
            <a:r>
              <a:rPr lang="sk-SK" sz="1400" dirty="0" err="1">
                <a:solidFill>
                  <a:srgbClr val="7030A0"/>
                </a:solidFill>
                <a:latin typeface="Garamond" panose="02020404030301010803" pitchFamily="18" charset="0"/>
              </a:rPr>
              <a:t>Buckingham</a:t>
            </a:r>
            <a:r>
              <a:rPr lang="sk-SK" sz="1400" dirty="0">
                <a:solidFill>
                  <a:srgbClr val="7030A0"/>
                </a:solidFill>
                <a:latin typeface="Garamond" panose="02020404030301010803" pitchFamily="18" charset="0"/>
              </a:rPr>
              <a:t>, Ego a ďalší.</a:t>
            </a:r>
            <a:endParaRPr lang="sk-SK" sz="1400" dirty="0">
              <a:latin typeface="Garamond" panose="02020404030301010803" pitchFamily="18" charset="0"/>
            </a:endParaRPr>
          </a:p>
        </p:txBody>
      </p:sp>
      <p:sp>
        <p:nvSpPr>
          <p:cNvPr id="9" name="BlokTextu 8"/>
          <p:cNvSpPr txBox="1"/>
          <p:nvPr/>
        </p:nvSpPr>
        <p:spPr>
          <a:xfrm>
            <a:off x="6582633" y="4772728"/>
            <a:ext cx="4870139" cy="1169551"/>
          </a:xfrm>
          <a:prstGeom prst="rect">
            <a:avLst/>
          </a:prstGeom>
          <a:noFill/>
        </p:spPr>
        <p:txBody>
          <a:bodyPr wrap="square" rtlCol="0">
            <a:spAutoFit/>
          </a:bodyPr>
          <a:lstStyle/>
          <a:p>
            <a:pPr algn="just"/>
            <a:r>
              <a:rPr lang="sk-SK" sz="1400" dirty="0">
                <a:solidFill>
                  <a:srgbClr val="002060"/>
                </a:solidFill>
                <a:latin typeface="Garamond" panose="02020404030301010803" pitchFamily="18" charset="0"/>
              </a:rPr>
              <a:t>Hokejový zápas Košíc proti Trenčínu bol ťahákom hlavne pre chlapcov, ale záujem prejavili aj dievčatá. Žiaci 5. – 9. roč. sa v dvoch autobusoch dopravili do Steel Arény v Košiciach, povzbudzovali a fandili domácim  Košiciam, ktoré vyhrali nad Trenčínom.</a:t>
            </a:r>
          </a:p>
        </p:txBody>
      </p:sp>
      <p:sp>
        <p:nvSpPr>
          <p:cNvPr id="11" name="BlokTextu 10"/>
          <p:cNvSpPr txBox="1"/>
          <p:nvPr/>
        </p:nvSpPr>
        <p:spPr>
          <a:xfrm>
            <a:off x="6582633" y="6077042"/>
            <a:ext cx="4899735" cy="738664"/>
          </a:xfrm>
          <a:prstGeom prst="rect">
            <a:avLst/>
          </a:prstGeom>
          <a:noFill/>
        </p:spPr>
        <p:txBody>
          <a:bodyPr wrap="square" rtlCol="0">
            <a:spAutoFit/>
          </a:bodyPr>
          <a:lstStyle/>
          <a:p>
            <a:r>
              <a:rPr lang="sk-SK" sz="1400" dirty="0">
                <a:solidFill>
                  <a:srgbClr val="A50021"/>
                </a:solidFill>
                <a:latin typeface="Garamond" panose="02020404030301010803" pitchFamily="18" charset="0"/>
              </a:rPr>
              <a:t>Mikuláš zavítal do školy i do mesta už 5. decembra a rozdal</a:t>
            </a:r>
          </a:p>
          <a:p>
            <a:r>
              <a:rPr lang="sk-SK" sz="1400" dirty="0">
                <a:solidFill>
                  <a:srgbClr val="A50021"/>
                </a:solidFill>
                <a:latin typeface="Garamond" panose="02020404030301010803" pitchFamily="18" charset="0"/>
              </a:rPr>
              <a:t>deťom množstvo sladkostí. Radosť a nadšenie vládlo najmä na prvom stupni. </a:t>
            </a:r>
          </a:p>
        </p:txBody>
      </p:sp>
      <p:sp>
        <p:nvSpPr>
          <p:cNvPr id="7" name="BlokTextu 6"/>
          <p:cNvSpPr txBox="1"/>
          <p:nvPr/>
        </p:nvSpPr>
        <p:spPr>
          <a:xfrm>
            <a:off x="2715847" y="105593"/>
            <a:ext cx="1223681" cy="261610"/>
          </a:xfrm>
          <a:prstGeom prst="rect">
            <a:avLst/>
          </a:prstGeom>
          <a:noFill/>
        </p:spPr>
        <p:txBody>
          <a:bodyPr wrap="square" rtlCol="0">
            <a:spAutoFit/>
          </a:bodyPr>
          <a:lstStyle/>
          <a:p>
            <a:r>
              <a:rPr lang="sk-SK" sz="1100" dirty="0"/>
              <a:t>-12-</a:t>
            </a:r>
          </a:p>
        </p:txBody>
      </p:sp>
      <p:sp>
        <p:nvSpPr>
          <p:cNvPr id="8" name="Obdĺžnik 7"/>
          <p:cNvSpPr/>
          <p:nvPr/>
        </p:nvSpPr>
        <p:spPr>
          <a:xfrm>
            <a:off x="429847" y="744813"/>
            <a:ext cx="4572000" cy="5701561"/>
          </a:xfrm>
          <a:prstGeom prst="rect">
            <a:avLst/>
          </a:prstGeom>
        </p:spPr>
        <p:txBody>
          <a:bodyPr>
            <a:spAutoFit/>
          </a:bodyPr>
          <a:lstStyle/>
          <a:p>
            <a:pPr marL="171450" algn="just">
              <a:lnSpc>
                <a:spcPct val="150000"/>
              </a:lnSpc>
              <a:spcAft>
                <a:spcPts val="800"/>
              </a:spcAft>
            </a:pPr>
            <a:r>
              <a:rPr lang="sk-SK" sz="900" dirty="0">
                <a:solidFill>
                  <a:prstClr val="black"/>
                </a:solidFill>
                <a:latin typeface="Arial" panose="020B0604020202020204" pitchFamily="34" charset="0"/>
                <a:ea typeface="Times New Roman" panose="02020603050405020304" pitchFamily="18" charset="0"/>
                <a:cs typeface="Arial" panose="020B0604020202020204" pitchFamily="34" charset="0"/>
              </a:rPr>
              <a:t>Krásna je naša krajina! Má mnoho prívlastkov, veľa zvláštností a bohatú nádielku tradícií. Čo však k Slovensku neodmysliteľne patrí a predstavuje to „najtypickejšie z typického“ sú bryndzové halušky. Bryndza, ktorá sa do nich dáva, je vyrobená z ovčieho mlieka. Vždy, keď ich mama varí, rozmiešavam tú bielu dobrotu v miske s horúcou vodou, ktorú si odčerpám z velikánskeho hrnca, v ktorom už </a:t>
            </a:r>
            <a:r>
              <a:rPr lang="sk-SK" sz="900" dirty="0" err="1">
                <a:solidFill>
                  <a:prstClr val="black"/>
                </a:solidFill>
                <a:latin typeface="Arial" panose="020B0604020202020204" pitchFamily="34" charset="0"/>
                <a:ea typeface="Times New Roman" panose="02020603050405020304" pitchFamily="18" charset="0"/>
                <a:cs typeface="Arial" panose="020B0604020202020204" pitchFamily="34" charset="0"/>
              </a:rPr>
              <a:t>bublajú</a:t>
            </a:r>
            <a:r>
              <a:rPr lang="sk-SK" sz="900" dirty="0">
                <a:solidFill>
                  <a:prstClr val="black"/>
                </a:solidFill>
                <a:latin typeface="Arial" panose="020B0604020202020204" pitchFamily="34" charset="0"/>
                <a:ea typeface="Times New Roman" panose="02020603050405020304" pitchFamily="18" charset="0"/>
                <a:cs typeface="Arial" panose="020B0604020202020204" pitchFamily="34" charset="0"/>
              </a:rPr>
              <a:t> halušky. Moje myšlienky sa zakaždým uberajú na salaš, kde dobrácky bača hovorí svojmu pomocníkovi, čo má kúpiť a ten to akosi stále dopletie a potom sa z toho smejeme. Televízne reklamy nemám rada, ale táto je moja obľúbená. Vďaka nej si viem živo predstaviť, ako sa pasú ovce, ako ich musí ten bača podojiť, ako sa mlieko premení na bryndzu, syr, oštiepok či žinčicu, ako sa mlieko v cisternách dováža do mliekarenskej výroby a tam vznikajú moje milované jogurty, ako sa to všetko privezie do obchodov, kde si ich vyberiem a vložím do nákupného košíka. No a presne na takomto princípe vlastne funguje všetko, teda na mysli mám potraviny, zeleninu, ovocie a ostatné plodiny, ktoré si ľudia kupujú v obchodoch a supermarketoch. Tiež to muselo prejsť cez pracovité ruky poľnohospodárov, či už obilie, zemiaky, paradajky alebo hrozno. A potom ďalšími rukami pekárov, pracovníkov baliarní, skladníkov, šoférov, predavačov a ešte aj mnohých iných ľudí, ktorí sa starajú o to, aby sme si  mohli kúpiť to, čo nevyhnutne potrebujeme pre život a svoje zdravie. Názory na potraviny a ich kvalitu sa rôznia. Sú aj takí ľudia, čo si ich chodia kupovať  do susedných krajín, pretože im pripadá, že slovenské potraviny nie sú kvalitné. Práveže naopak! Vieme my, čo sa nachádza v potravinách, ktoré pochádzajú z ďalekých a exotických krajín?!  Ako sa to dá zistiť? Ťažko alebo nijako! Avšak slovenské potraviny sú pravidelne kontrolované a podliehajú prísnym normám. Pracovníci v laboratóriách robia prieskumy o kvalite výrobkov, takže sa naozaj nemusíme báť, že jeme niečo nezdravé. Žijeme na Slovensku, preto by sme mali  našej krajine dôverovať a čo najviac sa snažiť podporiť  milióny pracovitých rúk kúpou a spotrebou slovenských výrobkov. </a:t>
            </a:r>
            <a:endParaRPr lang="sk-SK" sz="900" dirty="0">
              <a:solidFill>
                <a:prstClr val="black"/>
              </a:solidFill>
              <a:latin typeface="Arial" panose="020B0604020202020204" pitchFamily="34" charset="0"/>
              <a:ea typeface="Calibri" panose="020F0502020204030204" pitchFamily="34" charset="0"/>
              <a:cs typeface="Arial" panose="020B0604020202020204" pitchFamily="34" charset="0"/>
            </a:endParaRPr>
          </a:p>
        </p:txBody>
      </p:sp>
      <p:sp>
        <p:nvSpPr>
          <p:cNvPr id="10" name="Obdĺžnik 9"/>
          <p:cNvSpPr/>
          <p:nvPr/>
        </p:nvSpPr>
        <p:spPr>
          <a:xfrm>
            <a:off x="3541191" y="6472238"/>
            <a:ext cx="1460656" cy="230832"/>
          </a:xfrm>
          <a:prstGeom prst="rect">
            <a:avLst/>
          </a:prstGeom>
        </p:spPr>
        <p:txBody>
          <a:bodyPr wrap="none">
            <a:spAutoFit/>
          </a:bodyPr>
          <a:lstStyle/>
          <a:p>
            <a:pPr lvl="0"/>
            <a:r>
              <a:rPr lang="sk-SK" sz="900" dirty="0">
                <a:solidFill>
                  <a:prstClr val="black"/>
                </a:solidFill>
                <a:latin typeface="Arial" panose="020B0604020202020204" pitchFamily="34" charset="0"/>
                <a:cs typeface="Arial" panose="020B0604020202020204" pitchFamily="34" charset="0"/>
              </a:rPr>
              <a:t>Vladimíra </a:t>
            </a:r>
            <a:r>
              <a:rPr lang="sk-SK" sz="900" dirty="0" err="1">
                <a:solidFill>
                  <a:prstClr val="black"/>
                </a:solidFill>
                <a:latin typeface="Arial" panose="020B0604020202020204" pitchFamily="34" charset="0"/>
                <a:cs typeface="Arial" panose="020B0604020202020204" pitchFamily="34" charset="0"/>
              </a:rPr>
              <a:t>Dimunová</a:t>
            </a:r>
            <a:r>
              <a:rPr lang="sk-SK" sz="900" dirty="0">
                <a:solidFill>
                  <a:prstClr val="black"/>
                </a:solidFill>
                <a:latin typeface="Arial" panose="020B0604020202020204" pitchFamily="34" charset="0"/>
                <a:cs typeface="Arial" panose="020B0604020202020204" pitchFamily="34" charset="0"/>
              </a:rPr>
              <a:t>, 6.A</a:t>
            </a:r>
          </a:p>
        </p:txBody>
      </p:sp>
      <p:pic>
        <p:nvPicPr>
          <p:cNvPr id="12" name="Obrázok 11"/>
          <p:cNvPicPr>
            <a:picLocks noChangeAspect="1"/>
          </p:cNvPicPr>
          <p:nvPr/>
        </p:nvPicPr>
        <p:blipFill>
          <a:blip r:embed="rId2"/>
          <a:stretch>
            <a:fillRect/>
          </a:stretch>
        </p:blipFill>
        <p:spPr>
          <a:xfrm>
            <a:off x="1826062" y="415295"/>
            <a:ext cx="2322777" cy="323116"/>
          </a:xfrm>
          <a:prstGeom prst="rect">
            <a:avLst/>
          </a:prstGeom>
        </p:spPr>
      </p:pic>
    </p:spTree>
    <p:extLst>
      <p:ext uri="{BB962C8B-B14F-4D97-AF65-F5344CB8AC3E}">
        <p14:creationId xmlns:p14="http://schemas.microsoft.com/office/powerpoint/2010/main" val="15664509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lokTextu 3"/>
          <p:cNvSpPr txBox="1"/>
          <p:nvPr/>
        </p:nvSpPr>
        <p:spPr>
          <a:xfrm>
            <a:off x="2669141" y="74102"/>
            <a:ext cx="753035" cy="261610"/>
          </a:xfrm>
          <a:prstGeom prst="rect">
            <a:avLst/>
          </a:prstGeom>
          <a:noFill/>
        </p:spPr>
        <p:txBody>
          <a:bodyPr wrap="square" rtlCol="0">
            <a:spAutoFit/>
          </a:bodyPr>
          <a:lstStyle/>
          <a:p>
            <a:r>
              <a:rPr lang="sk-SK" sz="1100" dirty="0"/>
              <a:t>-6-</a:t>
            </a:r>
          </a:p>
        </p:txBody>
      </p:sp>
      <p:sp>
        <p:nvSpPr>
          <p:cNvPr id="5" name="BlokTextu 4"/>
          <p:cNvSpPr txBox="1"/>
          <p:nvPr/>
        </p:nvSpPr>
        <p:spPr>
          <a:xfrm>
            <a:off x="378419" y="297179"/>
            <a:ext cx="5158452" cy="2400657"/>
          </a:xfrm>
          <a:prstGeom prst="rect">
            <a:avLst/>
          </a:prstGeom>
          <a:noFill/>
        </p:spPr>
        <p:txBody>
          <a:bodyPr wrap="square" rtlCol="0">
            <a:spAutoFit/>
          </a:bodyPr>
          <a:lstStyle/>
          <a:p>
            <a:r>
              <a:rPr lang="sk-SK" b="1" dirty="0">
                <a:solidFill>
                  <a:srgbClr val="CC0000"/>
                </a:solidFill>
              </a:rPr>
              <a:t>             Vianoce</a:t>
            </a:r>
          </a:p>
          <a:p>
            <a:pPr algn="just"/>
            <a:r>
              <a:rPr lang="sk-SK" sz="1200" dirty="0">
                <a:latin typeface="Arial" panose="020B0604020202020204" pitchFamily="34" charset="0"/>
                <a:cs typeface="Arial" panose="020B0604020202020204" pitchFamily="34" charset="0"/>
              </a:rPr>
              <a:t>Čas lásky, hojnosti, porozumenia, pokoja... Krásne vyzdobený vianočný stromček, byt </a:t>
            </a:r>
            <a:r>
              <a:rPr lang="sk-SK" sz="1200" dirty="0" err="1">
                <a:latin typeface="Arial" panose="020B0604020202020204" pitchFamily="34" charset="0"/>
                <a:cs typeface="Arial" panose="020B0604020202020204" pitchFamily="34" charset="0"/>
              </a:rPr>
              <a:t>prevoňaný</a:t>
            </a:r>
            <a:r>
              <a:rPr lang="sk-SK" sz="1200" dirty="0">
                <a:latin typeface="Arial" panose="020B0604020202020204" pitchFamily="34" charset="0"/>
                <a:cs typeface="Arial" panose="020B0604020202020204" pitchFamily="34" charset="0"/>
              </a:rPr>
              <a:t> ihličím. Vianoce sú, keď sme spolu a rodina sadá k stolu. Na </a:t>
            </a:r>
            <a:r>
              <a:rPr lang="sk-SK" sz="1200" dirty="0" err="1">
                <a:latin typeface="Arial" panose="020B0604020202020204" pitchFamily="34" charset="0"/>
                <a:cs typeface="Arial" panose="020B0604020202020204" pitchFamily="34" charset="0"/>
              </a:rPr>
              <a:t>na</a:t>
            </a:r>
            <a:r>
              <a:rPr lang="sk-SK" sz="1200" dirty="0">
                <a:latin typeface="Arial" panose="020B0604020202020204" pitchFamily="34" charset="0"/>
                <a:cs typeface="Arial" panose="020B0604020202020204" pitchFamily="34" charset="0"/>
              </a:rPr>
              <a:t> ňom  samé dobroty, uprostred sviečka a navôkol </a:t>
            </a:r>
            <a:r>
              <a:rPr lang="sk-SK" sz="1200" dirty="0">
                <a:solidFill>
                  <a:prstClr val="black"/>
                </a:solidFill>
                <a:latin typeface="Arial" panose="020B0604020202020204" pitchFamily="34" charset="0"/>
                <a:cs typeface="Arial" panose="020B0604020202020204" pitchFamily="34" charset="0"/>
              </a:rPr>
              <a:t>milé pohľady, úsmevy a radosť. </a:t>
            </a:r>
          </a:p>
          <a:p>
            <a:pPr algn="just"/>
            <a:r>
              <a:rPr lang="sk-SK" sz="1200" dirty="0">
                <a:solidFill>
                  <a:prstClr val="black"/>
                </a:solidFill>
                <a:latin typeface="Arial" panose="020B0604020202020204" pitchFamily="34" charset="0"/>
                <a:cs typeface="Arial" panose="020B0604020202020204" pitchFamily="34" charset="0"/>
              </a:rPr>
              <a:t>Čas vianočný začína už 24 dní pred Štedrým večerom. Toto obdobie sa nazýva </a:t>
            </a:r>
            <a:r>
              <a:rPr lang="sk-SK" sz="1200" u="sng" dirty="0">
                <a:solidFill>
                  <a:srgbClr val="C00000"/>
                </a:solidFill>
                <a:latin typeface="Arial" panose="020B0604020202020204" pitchFamily="34" charset="0"/>
                <a:cs typeface="Arial" panose="020B0604020202020204" pitchFamily="34" charset="0"/>
              </a:rPr>
              <a:t>Advent. </a:t>
            </a:r>
            <a:r>
              <a:rPr lang="sk-SK" sz="1200" dirty="0">
                <a:latin typeface="Arial" panose="020B0604020202020204" pitchFamily="34" charset="0"/>
                <a:cs typeface="Arial" panose="020B0604020202020204" pitchFamily="34" charset="0"/>
              </a:rPr>
              <a:t>/z latinského slova </a:t>
            </a:r>
            <a:r>
              <a:rPr lang="sk-SK" sz="1200" dirty="0" err="1">
                <a:latin typeface="Arial" panose="020B0604020202020204" pitchFamily="34" charset="0"/>
                <a:cs typeface="Arial" panose="020B0604020202020204" pitchFamily="34" charset="0"/>
              </a:rPr>
              <a:t>adventus</a:t>
            </a:r>
            <a:r>
              <a:rPr lang="sk-SK" sz="1200" dirty="0">
                <a:latin typeface="Arial" panose="020B0604020202020204" pitchFamily="34" charset="0"/>
                <a:cs typeface="Arial" panose="020B0604020202020204" pitchFamily="34" charset="0"/>
              </a:rPr>
              <a:t> – príchod. Neodmysliteľnou súčasťou </a:t>
            </a:r>
            <a:r>
              <a:rPr lang="sk-SK" sz="1200" dirty="0" err="1">
                <a:latin typeface="Arial" panose="020B0604020202020204" pitchFamily="34" charset="0"/>
                <a:cs typeface="Arial" panose="020B0604020202020204" pitchFamily="34" charset="0"/>
              </a:rPr>
              <a:t>Adentu</a:t>
            </a:r>
            <a:r>
              <a:rPr lang="sk-SK" sz="1200" dirty="0">
                <a:latin typeface="Arial" panose="020B0604020202020204" pitchFamily="34" charset="0"/>
                <a:cs typeface="Arial" panose="020B0604020202020204" pitchFamily="34" charset="0"/>
              </a:rPr>
              <a:t> je adventný veniec. Jeho história siaha do 19. storočia. V jednom detskom útulku sa deti nemohli dočkať Vianoc a neustále sa vypytovali, kedy už príde Ježiško. Tak im vyrobili drevený veniec s 24 sviečkami a každý deň ich po jednej zapálili. Keď horelo všetkých 24 sviec, vtedy boli Vianoce. </a:t>
            </a:r>
          </a:p>
        </p:txBody>
      </p:sp>
      <p:sp>
        <p:nvSpPr>
          <p:cNvPr id="6" name="BlokTextu 5"/>
          <p:cNvSpPr txBox="1"/>
          <p:nvPr/>
        </p:nvSpPr>
        <p:spPr>
          <a:xfrm>
            <a:off x="383492" y="2761721"/>
            <a:ext cx="4257700" cy="1754326"/>
          </a:xfrm>
          <a:prstGeom prst="rect">
            <a:avLst/>
          </a:prstGeom>
          <a:noFill/>
        </p:spPr>
        <p:txBody>
          <a:bodyPr wrap="square" rtlCol="0">
            <a:spAutoFit/>
          </a:bodyPr>
          <a:lstStyle/>
          <a:p>
            <a:r>
              <a:rPr lang="sk-SK" sz="1200" b="1" u="sng" dirty="0">
                <a:solidFill>
                  <a:srgbClr val="FF0000"/>
                </a:solidFill>
                <a:latin typeface="Arial" panose="020B0604020202020204" pitchFamily="34" charset="0"/>
                <a:cs typeface="Arial" panose="020B0604020202020204" pitchFamily="34" charset="0"/>
              </a:rPr>
              <a:t>Štedrý deň /po rusínsky </a:t>
            </a:r>
            <a:r>
              <a:rPr lang="sk-SK" sz="1200" b="1" u="sng" dirty="0" err="1">
                <a:solidFill>
                  <a:srgbClr val="FF0000"/>
                </a:solidFill>
                <a:latin typeface="Arial" panose="020B0604020202020204" pitchFamily="34" charset="0"/>
                <a:cs typeface="Arial" panose="020B0604020202020204" pitchFamily="34" charset="0"/>
              </a:rPr>
              <a:t>Svjatyj</a:t>
            </a:r>
            <a:r>
              <a:rPr lang="sk-SK" sz="1200" b="1" u="sng" dirty="0">
                <a:solidFill>
                  <a:srgbClr val="FF0000"/>
                </a:solidFill>
                <a:latin typeface="Arial" panose="020B0604020202020204" pitchFamily="34" charset="0"/>
                <a:cs typeface="Arial" panose="020B0604020202020204" pitchFamily="34" charset="0"/>
              </a:rPr>
              <a:t> </a:t>
            </a:r>
            <a:r>
              <a:rPr lang="sk-SK" sz="1200" b="1" u="sng" dirty="0" err="1">
                <a:solidFill>
                  <a:srgbClr val="FF0000"/>
                </a:solidFill>
                <a:latin typeface="Arial" panose="020B0604020202020204" pitchFamily="34" charset="0"/>
                <a:cs typeface="Arial" panose="020B0604020202020204" pitchFamily="34" charset="0"/>
              </a:rPr>
              <a:t>večur</a:t>
            </a:r>
            <a:r>
              <a:rPr lang="sk-SK" sz="1200" b="1" u="sng" dirty="0">
                <a:solidFill>
                  <a:srgbClr val="FF0000"/>
                </a:solidFill>
                <a:latin typeface="Arial" panose="020B0604020202020204" pitchFamily="34" charset="0"/>
                <a:cs typeface="Arial" panose="020B0604020202020204" pitchFamily="34" charset="0"/>
              </a:rPr>
              <a:t>/</a:t>
            </a:r>
          </a:p>
          <a:p>
            <a:pPr algn="just"/>
            <a:r>
              <a:rPr lang="sk-SK" sz="1200" dirty="0">
                <a:latin typeface="Arial" panose="020B0604020202020204" pitchFamily="34" charset="0"/>
                <a:cs typeface="Arial" panose="020B0604020202020204" pitchFamily="34" charset="0"/>
              </a:rPr>
              <a:t>Postaví sa betlehem, spievajú sa koledy, očakáva sa narodenie Ježiša. Po východe prvej hviezdy sa zasadne za štedrovečerný stôl. Nechýba na ňom chlieb, cesnak, med, kapustnica, ryba, zemiakový šalát a mnohé iné chutné pokrmy. Potom sa rozbaľujú darčeky. V neskorých večerných hodinách sa začínajú pobožnosti – u grécko-katolíkov tzv. </a:t>
            </a:r>
            <a:r>
              <a:rPr lang="sk-SK" sz="1200" dirty="0" err="1">
                <a:latin typeface="Arial" panose="020B0604020202020204" pitchFamily="34" charset="0"/>
                <a:cs typeface="Arial" panose="020B0604020202020204" pitchFamily="34" charset="0"/>
              </a:rPr>
              <a:t>povečerie</a:t>
            </a:r>
            <a:r>
              <a:rPr lang="sk-SK" sz="1200" dirty="0">
                <a:latin typeface="Arial" panose="020B0604020202020204" pitchFamily="34" charset="0"/>
                <a:cs typeface="Arial" panose="020B0604020202020204" pitchFamily="34" charset="0"/>
              </a:rPr>
              <a:t> a u rímsko-katolíkov polnočná omša.</a:t>
            </a:r>
          </a:p>
        </p:txBody>
      </p:sp>
      <p:sp>
        <p:nvSpPr>
          <p:cNvPr id="9" name="BlokTextu 8"/>
          <p:cNvSpPr txBox="1"/>
          <p:nvPr/>
        </p:nvSpPr>
        <p:spPr>
          <a:xfrm>
            <a:off x="320472" y="4611835"/>
            <a:ext cx="4383741" cy="1015663"/>
          </a:xfrm>
          <a:prstGeom prst="rect">
            <a:avLst/>
          </a:prstGeom>
          <a:noFill/>
        </p:spPr>
        <p:txBody>
          <a:bodyPr wrap="square" rtlCol="0">
            <a:spAutoFit/>
          </a:bodyPr>
          <a:lstStyle/>
          <a:p>
            <a:r>
              <a:rPr lang="sk-SK" sz="1200" b="1" u="sng" dirty="0">
                <a:solidFill>
                  <a:srgbClr val="FF0000"/>
                </a:solidFill>
                <a:latin typeface="Arial" panose="020B0604020202020204" pitchFamily="34" charset="0"/>
                <a:cs typeface="Arial" panose="020B0604020202020204" pitchFamily="34" charset="0"/>
              </a:rPr>
              <a:t>Betlehem</a:t>
            </a:r>
          </a:p>
          <a:p>
            <a:pPr algn="just"/>
            <a:r>
              <a:rPr lang="sk-SK" sz="1200" dirty="0">
                <a:latin typeface="Arial" panose="020B0604020202020204" pitchFamily="34" charset="0"/>
                <a:cs typeface="Arial" panose="020B0604020202020204" pitchFamily="34" charset="0"/>
              </a:rPr>
              <a:t>Prvý živý betlehem vytvoril sv. František z Assisi v r. 1223 v jaskyni v </a:t>
            </a:r>
            <a:r>
              <a:rPr lang="sk-SK" sz="1200" dirty="0" err="1">
                <a:latin typeface="Arial" panose="020B0604020202020204" pitchFamily="34" charset="0"/>
                <a:cs typeface="Arial" panose="020B0604020202020204" pitchFamily="34" charset="0"/>
              </a:rPr>
              <a:t>Grecciu</a:t>
            </a:r>
            <a:r>
              <a:rPr lang="sk-SK" sz="1200" dirty="0">
                <a:latin typeface="Arial" panose="020B0604020202020204" pitchFamily="34" charset="0"/>
                <a:cs typeface="Arial" panose="020B0604020202020204" pitchFamily="34" charset="0"/>
              </a:rPr>
              <a:t> v Taliansku. Do konca 18. str. stavali betlehemy v kostoloch a po zákaze Jozefom II. ich stavali a vyrezávali doma.</a:t>
            </a:r>
          </a:p>
        </p:txBody>
      </p:sp>
      <p:sp>
        <p:nvSpPr>
          <p:cNvPr id="10" name="BlokTextu 9"/>
          <p:cNvSpPr txBox="1"/>
          <p:nvPr/>
        </p:nvSpPr>
        <p:spPr>
          <a:xfrm>
            <a:off x="320472" y="5646968"/>
            <a:ext cx="4491318" cy="1015663"/>
          </a:xfrm>
          <a:prstGeom prst="rect">
            <a:avLst/>
          </a:prstGeom>
          <a:noFill/>
        </p:spPr>
        <p:txBody>
          <a:bodyPr wrap="square" rtlCol="0">
            <a:spAutoFit/>
          </a:bodyPr>
          <a:lstStyle/>
          <a:p>
            <a:r>
              <a:rPr lang="sk-SK" sz="1200" b="1" u="sng" dirty="0">
                <a:solidFill>
                  <a:srgbClr val="FF0000"/>
                </a:solidFill>
                <a:latin typeface="Arial" panose="020B0604020202020204" pitchFamily="34" charset="0"/>
                <a:cs typeface="Arial" panose="020B0604020202020204" pitchFamily="34" charset="0"/>
              </a:rPr>
              <a:t>Stromček</a:t>
            </a:r>
          </a:p>
          <a:p>
            <a:pPr algn="just"/>
            <a:r>
              <a:rPr lang="sk-SK" sz="1200" dirty="0">
                <a:latin typeface="Arial" panose="020B0604020202020204" pitchFamily="34" charset="0"/>
                <a:cs typeface="Arial" panose="020B0604020202020204" pitchFamily="34" charset="0"/>
              </a:rPr>
              <a:t>Tradícia  zdobenia stromčeka pochádza z nemeckého mesta Brémy.  V r. 1750 si každý mohol vyrezať v mestských lesoch jedličku na Vianoce. Zdobili ju ovocím, sladkosťami a papierovými kvetmi. </a:t>
            </a:r>
          </a:p>
        </p:txBody>
      </p:sp>
      <p:sp>
        <p:nvSpPr>
          <p:cNvPr id="11" name="BlokTextu 10"/>
          <p:cNvSpPr txBox="1"/>
          <p:nvPr/>
        </p:nvSpPr>
        <p:spPr>
          <a:xfrm>
            <a:off x="8578851" y="50123"/>
            <a:ext cx="762000" cy="261610"/>
          </a:xfrm>
          <a:prstGeom prst="rect">
            <a:avLst/>
          </a:prstGeom>
          <a:noFill/>
        </p:spPr>
        <p:txBody>
          <a:bodyPr wrap="square" rtlCol="0">
            <a:spAutoFit/>
          </a:bodyPr>
          <a:lstStyle/>
          <a:p>
            <a:r>
              <a:rPr lang="sk-SK" sz="1100" dirty="0"/>
              <a:t>-11-</a:t>
            </a:r>
          </a:p>
        </p:txBody>
      </p:sp>
      <p:sp>
        <p:nvSpPr>
          <p:cNvPr id="12" name="BlokTextu 11"/>
          <p:cNvSpPr txBox="1"/>
          <p:nvPr/>
        </p:nvSpPr>
        <p:spPr>
          <a:xfrm>
            <a:off x="6890871" y="396769"/>
            <a:ext cx="2273300" cy="523220"/>
          </a:xfrm>
          <a:prstGeom prst="rect">
            <a:avLst/>
          </a:prstGeom>
          <a:noFill/>
          <a:ln w="19050">
            <a:solidFill>
              <a:srgbClr val="FF33CC"/>
            </a:solidFill>
          </a:ln>
        </p:spPr>
        <p:txBody>
          <a:bodyPr wrap="square" rtlCol="0">
            <a:spAutoFit/>
          </a:bodyPr>
          <a:lstStyle/>
          <a:p>
            <a:r>
              <a:rPr lang="sk-SK" sz="1400" dirty="0">
                <a:latin typeface="Arial Narrow" panose="020B0606020202030204" pitchFamily="34" charset="0"/>
              </a:rPr>
              <a:t>Kto chcel mať dobrú úrodu, dal pod stôl rýľ, kosu a motyku.</a:t>
            </a:r>
          </a:p>
        </p:txBody>
      </p:sp>
      <p:sp>
        <p:nvSpPr>
          <p:cNvPr id="13" name="BlokTextu 12"/>
          <p:cNvSpPr txBox="1"/>
          <p:nvPr/>
        </p:nvSpPr>
        <p:spPr>
          <a:xfrm>
            <a:off x="6890871" y="1196760"/>
            <a:ext cx="2362200" cy="738664"/>
          </a:xfrm>
          <a:prstGeom prst="rect">
            <a:avLst/>
          </a:prstGeom>
          <a:noFill/>
          <a:ln w="19050">
            <a:solidFill>
              <a:srgbClr val="0070C0"/>
            </a:solidFill>
          </a:ln>
        </p:spPr>
        <p:txBody>
          <a:bodyPr wrap="square" rtlCol="0">
            <a:spAutoFit/>
          </a:bodyPr>
          <a:lstStyle/>
          <a:p>
            <a:pPr algn="just"/>
            <a:r>
              <a:rPr lang="sk-SK" sz="1400" dirty="0">
                <a:latin typeface="Arial Narrow" panose="020B0606020202030204" pitchFamily="34" charset="0"/>
              </a:rPr>
              <a:t>Na stole musel byť vždy párny počet tanierov, lebo pre toho posledného by mohla prísť smrť.</a:t>
            </a:r>
          </a:p>
        </p:txBody>
      </p:sp>
      <p:sp>
        <p:nvSpPr>
          <p:cNvPr id="14" name="BlokTextu 13"/>
          <p:cNvSpPr txBox="1"/>
          <p:nvPr/>
        </p:nvSpPr>
        <p:spPr>
          <a:xfrm>
            <a:off x="9716621" y="297179"/>
            <a:ext cx="1638301" cy="1815882"/>
          </a:xfrm>
          <a:prstGeom prst="rect">
            <a:avLst/>
          </a:prstGeom>
          <a:noFill/>
          <a:ln w="19050">
            <a:solidFill>
              <a:srgbClr val="A50021"/>
            </a:solidFill>
          </a:ln>
        </p:spPr>
        <p:txBody>
          <a:bodyPr wrap="square" rtlCol="0">
            <a:spAutoFit/>
          </a:bodyPr>
          <a:lstStyle/>
          <a:p>
            <a:pPr algn="just"/>
            <a:r>
              <a:rPr lang="sk-SK" sz="1400" dirty="0"/>
              <a:t>Keď sa sfúkla svieca a dym smeroval hore k povale, bolo to dobré znamenie. Ak dym smeroval k dverám, hovorilo sa, že niekto opustí dom.</a:t>
            </a:r>
          </a:p>
        </p:txBody>
      </p:sp>
      <p:sp>
        <p:nvSpPr>
          <p:cNvPr id="15" name="BlokTextu 14"/>
          <p:cNvSpPr txBox="1"/>
          <p:nvPr/>
        </p:nvSpPr>
        <p:spPr>
          <a:xfrm>
            <a:off x="6989770" y="2271018"/>
            <a:ext cx="4526602" cy="738664"/>
          </a:xfrm>
          <a:prstGeom prst="rect">
            <a:avLst/>
          </a:prstGeom>
          <a:noFill/>
          <a:ln w="19050">
            <a:solidFill>
              <a:srgbClr val="92D050"/>
            </a:solidFill>
          </a:ln>
        </p:spPr>
        <p:txBody>
          <a:bodyPr wrap="square" rtlCol="0">
            <a:spAutoFit/>
          </a:bodyPr>
          <a:lstStyle/>
          <a:p>
            <a:r>
              <a:rPr lang="sk-SK" sz="1400" dirty="0"/>
              <a:t>Otec urobil prstom namočeným v mede každému krížik na čelo, aby bol po celý rok dobrý. </a:t>
            </a:r>
          </a:p>
          <a:p>
            <a:r>
              <a:rPr lang="sk-SK" sz="1400" dirty="0"/>
              <a:t>Z cesnaku si každý odhryzol preto, aby bol zdravý. </a:t>
            </a:r>
          </a:p>
        </p:txBody>
      </p:sp>
      <p:pic>
        <p:nvPicPr>
          <p:cNvPr id="16" name="Obrázok 15"/>
          <p:cNvPicPr>
            <a:picLocks noChangeAspect="1"/>
          </p:cNvPicPr>
          <p:nvPr/>
        </p:nvPicPr>
        <p:blipFill>
          <a:blip r:embed="rId2"/>
          <a:stretch>
            <a:fillRect/>
          </a:stretch>
        </p:blipFill>
        <p:spPr>
          <a:xfrm>
            <a:off x="9762988" y="5379915"/>
            <a:ext cx="1643911" cy="1232933"/>
          </a:xfrm>
          <a:prstGeom prst="rect">
            <a:avLst/>
          </a:prstGeom>
          <a:ln w="28575">
            <a:solidFill>
              <a:srgbClr val="FFFF00"/>
            </a:solidFill>
          </a:ln>
        </p:spPr>
      </p:pic>
      <p:pic>
        <p:nvPicPr>
          <p:cNvPr id="17" name="Obrázok 16"/>
          <p:cNvPicPr>
            <a:picLocks noChangeAspect="1"/>
          </p:cNvPicPr>
          <p:nvPr/>
        </p:nvPicPr>
        <p:blipFill>
          <a:blip r:embed="rId3"/>
          <a:stretch>
            <a:fillRect/>
          </a:stretch>
        </p:blipFill>
        <p:spPr>
          <a:xfrm>
            <a:off x="7613275" y="5418795"/>
            <a:ext cx="1639796" cy="1229847"/>
          </a:xfrm>
          <a:prstGeom prst="rect">
            <a:avLst/>
          </a:prstGeom>
          <a:ln w="28575">
            <a:solidFill>
              <a:srgbClr val="FFFF00"/>
            </a:solidFill>
          </a:ln>
        </p:spPr>
      </p:pic>
      <p:pic>
        <p:nvPicPr>
          <p:cNvPr id="18" name="Obrázok 17"/>
          <p:cNvPicPr>
            <a:picLocks noChangeAspect="1"/>
          </p:cNvPicPr>
          <p:nvPr/>
        </p:nvPicPr>
        <p:blipFill>
          <a:blip r:embed="rId4"/>
          <a:stretch>
            <a:fillRect/>
          </a:stretch>
        </p:blipFill>
        <p:spPr>
          <a:xfrm>
            <a:off x="8094328" y="3267708"/>
            <a:ext cx="1466851" cy="11649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9" name="Obrázok 18"/>
          <p:cNvPicPr>
            <a:picLocks noChangeAspect="1"/>
          </p:cNvPicPr>
          <p:nvPr/>
        </p:nvPicPr>
        <p:blipFill>
          <a:blip r:embed="rId5"/>
          <a:stretch>
            <a:fillRect/>
          </a:stretch>
        </p:blipFill>
        <p:spPr>
          <a:xfrm>
            <a:off x="9562361" y="3441098"/>
            <a:ext cx="1422402" cy="12400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0" name="BlokTextu 19"/>
          <p:cNvSpPr txBox="1"/>
          <p:nvPr/>
        </p:nvSpPr>
        <p:spPr>
          <a:xfrm>
            <a:off x="7289240" y="4739974"/>
            <a:ext cx="4103222" cy="646331"/>
          </a:xfrm>
          <a:prstGeom prst="rect">
            <a:avLst/>
          </a:prstGeom>
          <a:noFill/>
        </p:spPr>
        <p:txBody>
          <a:bodyPr wrap="square" rtlCol="0">
            <a:spAutoFit/>
          </a:bodyPr>
          <a:lstStyle/>
          <a:p>
            <a:r>
              <a:rPr lang="sk-SK" sz="1200" dirty="0">
                <a:latin typeface="Arial Narrow" panose="020B0606020202030204" pitchFamily="34" charset="0"/>
              </a:rPr>
              <a:t>Šiestaci si vymysleli a zrealizovali projekt o vianočných zvykoch.</a:t>
            </a:r>
          </a:p>
          <a:p>
            <a:r>
              <a:rPr lang="sk-SK" sz="1200" dirty="0">
                <a:latin typeface="Arial Narrow" panose="020B0606020202030204" pitchFamily="34" charset="0"/>
              </a:rPr>
              <a:t> Na obrázkoch  sú bábiky z textilu, ktoré vyrobili na hodine výtvarnej    výchovy.</a:t>
            </a:r>
          </a:p>
        </p:txBody>
      </p:sp>
      <p:pic>
        <p:nvPicPr>
          <p:cNvPr id="2" name="Obrázok 1"/>
          <p:cNvPicPr>
            <a:picLocks noChangeAspect="1"/>
          </p:cNvPicPr>
          <p:nvPr/>
        </p:nvPicPr>
        <p:blipFill>
          <a:blip r:embed="rId6"/>
          <a:stretch>
            <a:fillRect/>
          </a:stretch>
        </p:blipFill>
        <p:spPr>
          <a:xfrm>
            <a:off x="4704213" y="3009682"/>
            <a:ext cx="993687" cy="1813114"/>
          </a:xfrm>
          <a:prstGeom prst="rect">
            <a:avLst/>
          </a:prstGeom>
        </p:spPr>
      </p:pic>
      <p:sp>
        <p:nvSpPr>
          <p:cNvPr id="3" name="BlokTextu 2"/>
          <p:cNvSpPr txBox="1"/>
          <p:nvPr/>
        </p:nvSpPr>
        <p:spPr>
          <a:xfrm>
            <a:off x="4709346" y="4803994"/>
            <a:ext cx="1011584" cy="430887"/>
          </a:xfrm>
          <a:prstGeom prst="rect">
            <a:avLst/>
          </a:prstGeom>
          <a:noFill/>
        </p:spPr>
        <p:txBody>
          <a:bodyPr wrap="square" rtlCol="0">
            <a:spAutoFit/>
          </a:bodyPr>
          <a:lstStyle/>
          <a:p>
            <a:r>
              <a:rPr lang="sk-SK" sz="1100" dirty="0"/>
              <a:t>Emma Suchá, 6.A</a:t>
            </a:r>
          </a:p>
        </p:txBody>
      </p:sp>
    </p:spTree>
    <p:extLst>
      <p:ext uri="{BB962C8B-B14F-4D97-AF65-F5344CB8AC3E}">
        <p14:creationId xmlns:p14="http://schemas.microsoft.com/office/powerpoint/2010/main" val="23432632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lokTextu 3"/>
          <p:cNvSpPr txBox="1"/>
          <p:nvPr/>
        </p:nvSpPr>
        <p:spPr>
          <a:xfrm>
            <a:off x="9002973" y="66275"/>
            <a:ext cx="343364" cy="261610"/>
          </a:xfrm>
          <a:prstGeom prst="rect">
            <a:avLst/>
          </a:prstGeom>
          <a:noFill/>
        </p:spPr>
        <p:txBody>
          <a:bodyPr wrap="none" rtlCol="0">
            <a:spAutoFit/>
          </a:bodyPr>
          <a:lstStyle/>
          <a:p>
            <a:r>
              <a:rPr lang="sk-SK" sz="1100" dirty="0"/>
              <a:t>-7-</a:t>
            </a:r>
          </a:p>
        </p:txBody>
      </p:sp>
      <p:sp>
        <p:nvSpPr>
          <p:cNvPr id="5" name="BlokTextu 4"/>
          <p:cNvSpPr txBox="1"/>
          <p:nvPr/>
        </p:nvSpPr>
        <p:spPr>
          <a:xfrm>
            <a:off x="1491690" y="364283"/>
            <a:ext cx="2970680" cy="307777"/>
          </a:xfrm>
          <a:prstGeom prst="rect">
            <a:avLst/>
          </a:prstGeom>
          <a:noFill/>
        </p:spPr>
        <p:txBody>
          <a:bodyPr wrap="square" rtlCol="0">
            <a:spAutoFit/>
          </a:bodyPr>
          <a:lstStyle/>
          <a:p>
            <a:r>
              <a:rPr lang="sk-SK" sz="1400" b="1" dirty="0">
                <a:solidFill>
                  <a:schemeClr val="accent1">
                    <a:lumMod val="75000"/>
                  </a:schemeClr>
                </a:solidFill>
                <a:latin typeface="Lucida Handwriting" panose="03010101010101010101" pitchFamily="66" charset="0"/>
                <a:cs typeface="Arial" panose="020B0604020202020204" pitchFamily="34" charset="0"/>
              </a:rPr>
              <a:t>Vianočný projekt šiestakov</a:t>
            </a:r>
          </a:p>
        </p:txBody>
      </p:sp>
      <p:sp>
        <p:nvSpPr>
          <p:cNvPr id="6" name="BlokTextu 5"/>
          <p:cNvSpPr txBox="1"/>
          <p:nvPr/>
        </p:nvSpPr>
        <p:spPr>
          <a:xfrm>
            <a:off x="433855" y="653190"/>
            <a:ext cx="4605617" cy="1015663"/>
          </a:xfrm>
          <a:prstGeom prst="rect">
            <a:avLst/>
          </a:prstGeom>
          <a:noFill/>
        </p:spPr>
        <p:txBody>
          <a:bodyPr wrap="square" rtlCol="0">
            <a:spAutoFit/>
          </a:bodyPr>
          <a:lstStyle/>
          <a:p>
            <a:pPr algn="just"/>
            <a:r>
              <a:rPr lang="sk-SK" sz="1200" dirty="0">
                <a:latin typeface="Comic Sans MS" panose="030F0702030302020204" pitchFamily="66" charset="0"/>
                <a:cs typeface="Arial" panose="020B0604020202020204" pitchFamily="34" charset="0"/>
              </a:rPr>
              <a:t>Naši šiestaci sa rozhodli v rámci projektového vyučovania zozbierať rôzne zvyky, tradície a povery, ktoré sa v našom regióne ešte v mnohých domácnostiach dodržiavajú. Pýtali sa najmä starých rodičov. Prečítajte si niekoľko zaujímavých zvyklostí od našich zberateľov.</a:t>
            </a:r>
          </a:p>
        </p:txBody>
      </p:sp>
      <p:sp>
        <p:nvSpPr>
          <p:cNvPr id="7" name="BlokTextu 6"/>
          <p:cNvSpPr txBox="1"/>
          <p:nvPr/>
        </p:nvSpPr>
        <p:spPr>
          <a:xfrm>
            <a:off x="2862170" y="80334"/>
            <a:ext cx="712694" cy="261610"/>
          </a:xfrm>
          <a:prstGeom prst="rect">
            <a:avLst/>
          </a:prstGeom>
          <a:noFill/>
        </p:spPr>
        <p:txBody>
          <a:bodyPr wrap="square" rtlCol="0">
            <a:spAutoFit/>
          </a:bodyPr>
          <a:lstStyle/>
          <a:p>
            <a:r>
              <a:rPr lang="sk-SK" sz="1100" dirty="0"/>
              <a:t>-10-</a:t>
            </a:r>
          </a:p>
        </p:txBody>
      </p:sp>
      <p:sp>
        <p:nvSpPr>
          <p:cNvPr id="8" name="BlokTextu 7"/>
          <p:cNvSpPr txBox="1"/>
          <p:nvPr/>
        </p:nvSpPr>
        <p:spPr>
          <a:xfrm>
            <a:off x="857732" y="1741986"/>
            <a:ext cx="1676400" cy="738664"/>
          </a:xfrm>
          <a:prstGeom prst="rect">
            <a:avLst/>
          </a:prstGeom>
          <a:noFill/>
          <a:ln w="28575">
            <a:solidFill>
              <a:srgbClr val="00FFFF"/>
            </a:solidFill>
          </a:ln>
        </p:spPr>
        <p:txBody>
          <a:bodyPr wrap="square" rtlCol="0">
            <a:spAutoFit/>
          </a:bodyPr>
          <a:lstStyle/>
          <a:p>
            <a:r>
              <a:rPr lang="sk-SK" sz="1400" dirty="0">
                <a:latin typeface="Arial Narrow" panose="020B0606020202030204" pitchFamily="34" charset="0"/>
              </a:rPr>
              <a:t>Na Štedrý deň sa nič nepožičiavalo</a:t>
            </a:r>
            <a:r>
              <a:rPr lang="sk-SK" sz="1400" dirty="0" smtClean="0">
                <a:latin typeface="Arial Narrow" panose="020B0606020202030204" pitchFamily="34" charset="0"/>
              </a:rPr>
              <a:t>,</a:t>
            </a:r>
            <a:r>
              <a:rPr lang="sk-SK" sz="1400" dirty="0">
                <a:latin typeface="Arial Narrow" panose="020B0606020202030204" pitchFamily="34" charset="0"/>
              </a:rPr>
              <a:t> mohlo </a:t>
            </a:r>
            <a:r>
              <a:rPr lang="sk-SK" sz="1400" dirty="0" smtClean="0">
                <a:latin typeface="Arial Narrow" panose="020B0606020202030204" pitchFamily="34" charset="0"/>
              </a:rPr>
              <a:t> by </a:t>
            </a:r>
            <a:r>
              <a:rPr lang="sk-SK" sz="1400" dirty="0">
                <a:latin typeface="Arial Narrow" panose="020B0606020202030204" pitchFamily="34" charset="0"/>
              </a:rPr>
              <a:t>to privolať chudobu.</a:t>
            </a:r>
          </a:p>
        </p:txBody>
      </p:sp>
      <p:sp>
        <p:nvSpPr>
          <p:cNvPr id="9" name="BlokTextu 8"/>
          <p:cNvSpPr txBox="1"/>
          <p:nvPr/>
        </p:nvSpPr>
        <p:spPr>
          <a:xfrm>
            <a:off x="3524085" y="3094847"/>
            <a:ext cx="1587500" cy="738664"/>
          </a:xfrm>
          <a:prstGeom prst="rect">
            <a:avLst/>
          </a:prstGeom>
          <a:noFill/>
          <a:ln w="28575">
            <a:solidFill>
              <a:srgbClr val="CC0099"/>
            </a:solidFill>
          </a:ln>
        </p:spPr>
        <p:txBody>
          <a:bodyPr wrap="square" rtlCol="0">
            <a:spAutoFit/>
          </a:bodyPr>
          <a:lstStyle/>
          <a:p>
            <a:r>
              <a:rPr lang="sk-SK" sz="1400" dirty="0">
                <a:latin typeface="Arial Narrow" panose="020B0606020202030204" pitchFamily="34" charset="0"/>
              </a:rPr>
              <a:t>Na Štedrý deň sa má zaklopať na studňu, aby bola dobrá voda.</a:t>
            </a:r>
          </a:p>
        </p:txBody>
      </p:sp>
      <p:sp>
        <p:nvSpPr>
          <p:cNvPr id="10" name="BlokTextu 9"/>
          <p:cNvSpPr txBox="1"/>
          <p:nvPr/>
        </p:nvSpPr>
        <p:spPr>
          <a:xfrm>
            <a:off x="632232" y="2654339"/>
            <a:ext cx="4394200" cy="307777"/>
          </a:xfrm>
          <a:prstGeom prst="rect">
            <a:avLst/>
          </a:prstGeom>
          <a:noFill/>
          <a:ln w="28575">
            <a:solidFill>
              <a:srgbClr val="FF6600"/>
            </a:solidFill>
          </a:ln>
        </p:spPr>
        <p:txBody>
          <a:bodyPr wrap="square" rtlCol="0">
            <a:spAutoFit/>
          </a:bodyPr>
          <a:lstStyle/>
          <a:p>
            <a:r>
              <a:rPr lang="sk-SK" sz="1400" dirty="0">
                <a:latin typeface="Arial Narrow" panose="020B0606020202030204" pitchFamily="34" charset="0"/>
              </a:rPr>
              <a:t>Koho na Vianoce vyťaháme za uši, bude počuť samé dobré veci.</a:t>
            </a:r>
          </a:p>
        </p:txBody>
      </p:sp>
      <p:sp>
        <p:nvSpPr>
          <p:cNvPr id="11" name="BlokTextu 10"/>
          <p:cNvSpPr txBox="1"/>
          <p:nvPr/>
        </p:nvSpPr>
        <p:spPr>
          <a:xfrm>
            <a:off x="687962" y="3177311"/>
            <a:ext cx="2375087" cy="1384995"/>
          </a:xfrm>
          <a:prstGeom prst="rect">
            <a:avLst/>
          </a:prstGeom>
          <a:noFill/>
          <a:ln w="28575">
            <a:solidFill>
              <a:srgbClr val="7030A0"/>
            </a:solidFill>
          </a:ln>
        </p:spPr>
        <p:txBody>
          <a:bodyPr wrap="square" rtlCol="0">
            <a:spAutoFit/>
          </a:bodyPr>
          <a:lstStyle/>
          <a:p>
            <a:pPr algn="just"/>
            <a:r>
              <a:rPr lang="sk-SK" sz="1400" dirty="0">
                <a:latin typeface="Arial Narrow" panose="020B0606020202030204" pitchFamily="34" charset="0"/>
              </a:rPr>
              <a:t>V období Vianoc dievča, ktoré sa chcelo vydávať, hodilo topánku za hlavu k dverám. Ak sa špička topánky otočila k dverám, znamenalo to, že sa dievča do roka vydá. </a:t>
            </a:r>
          </a:p>
        </p:txBody>
      </p:sp>
      <p:sp>
        <p:nvSpPr>
          <p:cNvPr id="12" name="BlokTextu 11"/>
          <p:cNvSpPr txBox="1"/>
          <p:nvPr/>
        </p:nvSpPr>
        <p:spPr>
          <a:xfrm>
            <a:off x="3003795" y="1792264"/>
            <a:ext cx="2057400" cy="738664"/>
          </a:xfrm>
          <a:prstGeom prst="rect">
            <a:avLst/>
          </a:prstGeom>
          <a:noFill/>
          <a:ln w="28575">
            <a:solidFill>
              <a:srgbClr val="92D050"/>
            </a:solidFill>
          </a:ln>
        </p:spPr>
        <p:txBody>
          <a:bodyPr wrap="square" rtlCol="0">
            <a:spAutoFit/>
          </a:bodyPr>
          <a:lstStyle/>
          <a:p>
            <a:pPr algn="just"/>
            <a:r>
              <a:rPr lang="sk-SK" sz="1400" dirty="0">
                <a:latin typeface="Arial Narrow" panose="020B0606020202030204" pitchFamily="34" charset="0"/>
              </a:rPr>
              <a:t>Mince alebo rybie šupiny položené pod tanierom mali priniesť do domu peniaze.</a:t>
            </a:r>
          </a:p>
        </p:txBody>
      </p:sp>
      <p:sp>
        <p:nvSpPr>
          <p:cNvPr id="13" name="BlokTextu 12"/>
          <p:cNvSpPr txBox="1"/>
          <p:nvPr/>
        </p:nvSpPr>
        <p:spPr>
          <a:xfrm>
            <a:off x="3611865" y="3966243"/>
            <a:ext cx="1499720" cy="954107"/>
          </a:xfrm>
          <a:prstGeom prst="rect">
            <a:avLst/>
          </a:prstGeom>
          <a:noFill/>
          <a:ln w="28575">
            <a:solidFill>
              <a:schemeClr val="accent1">
                <a:lumMod val="60000"/>
                <a:lumOff val="40000"/>
              </a:schemeClr>
            </a:solidFill>
          </a:ln>
        </p:spPr>
        <p:txBody>
          <a:bodyPr wrap="square" rtlCol="0">
            <a:spAutoFit/>
          </a:bodyPr>
          <a:lstStyle/>
          <a:p>
            <a:pPr algn="just"/>
            <a:r>
              <a:rPr lang="sk-SK" sz="1400" dirty="0">
                <a:latin typeface="Arial Narrow" panose="020B0606020202030204" pitchFamily="34" charset="0"/>
              </a:rPr>
              <a:t>Na Vianoce sa ľudia chodili umývať do potoka, aby boli celý rok zdraví.</a:t>
            </a:r>
          </a:p>
        </p:txBody>
      </p:sp>
      <p:sp>
        <p:nvSpPr>
          <p:cNvPr id="14" name="BlokTextu 13"/>
          <p:cNvSpPr txBox="1"/>
          <p:nvPr/>
        </p:nvSpPr>
        <p:spPr>
          <a:xfrm>
            <a:off x="568418" y="4960255"/>
            <a:ext cx="4336489" cy="523220"/>
          </a:xfrm>
          <a:prstGeom prst="rect">
            <a:avLst/>
          </a:prstGeom>
          <a:noFill/>
          <a:ln w="28575">
            <a:solidFill>
              <a:srgbClr val="008000"/>
            </a:solidFill>
          </a:ln>
        </p:spPr>
        <p:txBody>
          <a:bodyPr wrap="square" rtlCol="0">
            <a:spAutoFit/>
          </a:bodyPr>
          <a:lstStyle/>
          <a:p>
            <a:r>
              <a:rPr lang="sk-SK" sz="1400" dirty="0">
                <a:latin typeface="Arial Narrow" panose="020B0606020202030204" pitchFamily="34" charset="0"/>
              </a:rPr>
              <a:t>Keď na Vianoce rozkrojíš jablko a bude tam hviezda z jadierok, tak bude celá rodina šťastná a zdravá.</a:t>
            </a:r>
          </a:p>
        </p:txBody>
      </p:sp>
      <p:sp>
        <p:nvSpPr>
          <p:cNvPr id="15" name="BlokTextu 14"/>
          <p:cNvSpPr txBox="1"/>
          <p:nvPr/>
        </p:nvSpPr>
        <p:spPr>
          <a:xfrm>
            <a:off x="828036" y="5704378"/>
            <a:ext cx="1939178" cy="954107"/>
          </a:xfrm>
          <a:prstGeom prst="rect">
            <a:avLst/>
          </a:prstGeom>
          <a:noFill/>
          <a:ln w="28575">
            <a:solidFill>
              <a:srgbClr val="FF0000"/>
            </a:solidFill>
          </a:ln>
        </p:spPr>
        <p:txBody>
          <a:bodyPr wrap="square" rtlCol="0">
            <a:spAutoFit/>
          </a:bodyPr>
          <a:lstStyle/>
          <a:p>
            <a:pPr algn="just"/>
            <a:r>
              <a:rPr lang="sk-SK" sz="1400" dirty="0">
                <a:latin typeface="Arial Narrow" panose="020B0606020202030204" pitchFamily="34" charset="0"/>
              </a:rPr>
              <a:t>Počas vianočnej večere nikto neodchádza od stola, iba kuchárka môže, inak by sa rozpadla rodina.</a:t>
            </a:r>
          </a:p>
        </p:txBody>
      </p:sp>
      <p:sp>
        <p:nvSpPr>
          <p:cNvPr id="16" name="BlokTextu 15"/>
          <p:cNvSpPr txBox="1"/>
          <p:nvPr/>
        </p:nvSpPr>
        <p:spPr>
          <a:xfrm>
            <a:off x="3016682" y="5871114"/>
            <a:ext cx="2031626" cy="738664"/>
          </a:xfrm>
          <a:prstGeom prst="rect">
            <a:avLst/>
          </a:prstGeom>
          <a:noFill/>
          <a:ln w="28575">
            <a:solidFill>
              <a:schemeClr val="tx1">
                <a:lumMod val="50000"/>
                <a:lumOff val="50000"/>
              </a:schemeClr>
            </a:solidFill>
          </a:ln>
        </p:spPr>
        <p:txBody>
          <a:bodyPr wrap="square" rtlCol="0">
            <a:spAutoFit/>
          </a:bodyPr>
          <a:lstStyle/>
          <a:p>
            <a:r>
              <a:rPr lang="sk-SK" sz="1400" dirty="0">
                <a:latin typeface="Arial Narrow" panose="020B0606020202030204" pitchFamily="34" charset="0"/>
              </a:rPr>
              <a:t>Nohy stola sa na Štedrý večer majú omotať niťou, aby sa domu vyhli zlodeji.</a:t>
            </a:r>
          </a:p>
        </p:txBody>
      </p:sp>
      <p:sp>
        <p:nvSpPr>
          <p:cNvPr id="2" name="BlokTextu 1"/>
          <p:cNvSpPr txBox="1"/>
          <p:nvPr/>
        </p:nvSpPr>
        <p:spPr>
          <a:xfrm>
            <a:off x="8687376" y="265560"/>
            <a:ext cx="974558" cy="307777"/>
          </a:xfrm>
          <a:prstGeom prst="rect">
            <a:avLst/>
          </a:prstGeom>
          <a:noFill/>
        </p:spPr>
        <p:txBody>
          <a:bodyPr wrap="square" rtlCol="0">
            <a:spAutoFit/>
          </a:bodyPr>
          <a:lstStyle/>
          <a:p>
            <a:r>
              <a:rPr lang="sk-SK" sz="1400" dirty="0"/>
              <a:t>ANKETA</a:t>
            </a:r>
          </a:p>
        </p:txBody>
      </p:sp>
      <p:sp>
        <p:nvSpPr>
          <p:cNvPr id="3" name="BlokTextu 2"/>
          <p:cNvSpPr txBox="1"/>
          <p:nvPr/>
        </p:nvSpPr>
        <p:spPr>
          <a:xfrm>
            <a:off x="8058101" y="527301"/>
            <a:ext cx="2233107" cy="307777"/>
          </a:xfrm>
          <a:prstGeom prst="rect">
            <a:avLst/>
          </a:prstGeom>
          <a:noFill/>
        </p:spPr>
        <p:txBody>
          <a:bodyPr wrap="square" rtlCol="0">
            <a:spAutoFit/>
          </a:bodyPr>
          <a:lstStyle/>
          <a:p>
            <a:r>
              <a:rPr lang="sk-SK" sz="1400" dirty="0"/>
              <a:t>Pýtali sme sa piatakov</a:t>
            </a:r>
          </a:p>
        </p:txBody>
      </p:sp>
      <p:sp>
        <p:nvSpPr>
          <p:cNvPr id="17" name="BlokTextu 16"/>
          <p:cNvSpPr txBox="1"/>
          <p:nvPr/>
        </p:nvSpPr>
        <p:spPr>
          <a:xfrm>
            <a:off x="7090660" y="796737"/>
            <a:ext cx="4167988" cy="600164"/>
          </a:xfrm>
          <a:prstGeom prst="rect">
            <a:avLst/>
          </a:prstGeom>
          <a:noFill/>
          <a:ln>
            <a:solidFill>
              <a:srgbClr val="002060"/>
            </a:solidFill>
          </a:ln>
        </p:spPr>
        <p:txBody>
          <a:bodyPr wrap="square" rtlCol="0">
            <a:spAutoFit/>
          </a:bodyPr>
          <a:lstStyle/>
          <a:p>
            <a:r>
              <a:rPr lang="sk-SK" sz="1100" dirty="0">
                <a:latin typeface="Arial" panose="020B0604020202020204" pitchFamily="34" charset="0"/>
                <a:cs typeface="Arial" panose="020B0604020202020204" pitchFamily="34" charset="0"/>
              </a:rPr>
              <a:t>Naši redaktori im položili dve otázky:</a:t>
            </a:r>
          </a:p>
          <a:p>
            <a:r>
              <a:rPr lang="sk-SK" sz="1100" dirty="0">
                <a:latin typeface="Arial" panose="020B0604020202020204" pitchFamily="34" charset="0"/>
                <a:cs typeface="Arial" panose="020B0604020202020204" pitchFamily="34" charset="0"/>
              </a:rPr>
              <a:t> 1. Čo by ťa potešilo pod vianočným stromčekom?</a:t>
            </a:r>
          </a:p>
          <a:p>
            <a:r>
              <a:rPr lang="sk-SK" sz="1100" dirty="0">
                <a:latin typeface="Arial" panose="020B0604020202020204" pitchFamily="34" charset="0"/>
                <a:cs typeface="Arial" panose="020B0604020202020204" pitchFamily="34" charset="0"/>
              </a:rPr>
              <a:t> 2. Aký je tvoj obľúbený TV program na Vianoce? </a:t>
            </a:r>
          </a:p>
        </p:txBody>
      </p:sp>
      <p:sp>
        <p:nvSpPr>
          <p:cNvPr id="18" name="BlokTextu 17"/>
          <p:cNvSpPr txBox="1"/>
          <p:nvPr/>
        </p:nvSpPr>
        <p:spPr>
          <a:xfrm>
            <a:off x="7265825" y="1620301"/>
            <a:ext cx="3817657" cy="5847755"/>
          </a:xfrm>
          <a:prstGeom prst="rect">
            <a:avLst/>
          </a:prstGeom>
          <a:noFill/>
        </p:spPr>
        <p:txBody>
          <a:bodyPr wrap="square" rtlCol="0">
            <a:spAutoFit/>
          </a:bodyPr>
          <a:lstStyle/>
          <a:p>
            <a:r>
              <a:rPr lang="sk-SK" sz="1100" dirty="0"/>
              <a:t>Viktória </a:t>
            </a:r>
            <a:r>
              <a:rPr lang="sk-SK" sz="1100" dirty="0" err="1"/>
              <a:t>Lenartová</a:t>
            </a:r>
            <a:r>
              <a:rPr lang="sk-SK" sz="1100" dirty="0"/>
              <a:t>, 5.A</a:t>
            </a:r>
          </a:p>
          <a:p>
            <a:pPr marL="228600" indent="-228600">
              <a:buAutoNum type="arabicPeriod"/>
            </a:pPr>
            <a:r>
              <a:rPr lang="sk-SK" sz="1100" dirty="0"/>
              <a:t>Pod stromčekom by som chcela nový kryt na mobil a tričko.</a:t>
            </a:r>
          </a:p>
          <a:p>
            <a:pPr marL="228600" indent="-228600">
              <a:buAutoNum type="arabicPeriod"/>
            </a:pPr>
            <a:r>
              <a:rPr lang="sk-SK" sz="1100" dirty="0"/>
              <a:t>Najradšej pozerám Sám doma.</a:t>
            </a:r>
          </a:p>
          <a:p>
            <a:endParaRPr lang="sk-SK" sz="1100" dirty="0"/>
          </a:p>
          <a:p>
            <a:r>
              <a:rPr lang="sk-SK" sz="1100" dirty="0"/>
              <a:t>Adam </a:t>
            </a:r>
            <a:r>
              <a:rPr lang="sk-SK" sz="1100" dirty="0" err="1"/>
              <a:t>Zapotocký</a:t>
            </a:r>
            <a:r>
              <a:rPr lang="sk-SK" sz="1100" dirty="0"/>
              <a:t>, 5.A </a:t>
            </a:r>
          </a:p>
          <a:p>
            <a:pPr marL="228600" indent="-228600">
              <a:buAutoNum type="arabicPeriod"/>
            </a:pPr>
            <a:r>
              <a:rPr lang="sk-SK" sz="1100" dirty="0"/>
              <a:t>Mňa by potešila nová lopta.</a:t>
            </a:r>
          </a:p>
          <a:p>
            <a:pPr marL="228600" indent="-228600">
              <a:buAutoNum type="arabicPeriod"/>
            </a:pPr>
            <a:r>
              <a:rPr lang="sk-SK" sz="1100" dirty="0"/>
              <a:t>Môj obľúbený program je Popoluška</a:t>
            </a:r>
          </a:p>
          <a:p>
            <a:endParaRPr lang="sk-SK" sz="1100" dirty="0"/>
          </a:p>
          <a:p>
            <a:r>
              <a:rPr lang="sk-SK" sz="1100" dirty="0"/>
              <a:t> Sára </a:t>
            </a:r>
            <a:r>
              <a:rPr lang="sk-SK" sz="1100" dirty="0" err="1"/>
              <a:t>Kizáková</a:t>
            </a:r>
            <a:r>
              <a:rPr lang="sk-SK" sz="1100" dirty="0"/>
              <a:t>, 5.A</a:t>
            </a:r>
          </a:p>
          <a:p>
            <a:pPr marL="228600" indent="-228600">
              <a:buAutoNum type="arabicPeriod"/>
            </a:pPr>
            <a:r>
              <a:rPr lang="sk-SK" sz="1100" dirty="0"/>
              <a:t>Priala by som si nejaké nové oblečenie.</a:t>
            </a:r>
          </a:p>
          <a:p>
            <a:pPr marL="228600" indent="-228600">
              <a:buAutoNum type="arabicPeriod"/>
            </a:pPr>
            <a:r>
              <a:rPr lang="sk-SK" sz="1100" dirty="0"/>
              <a:t>Mám veľmi rada Mrázik alebo Sám doma a bohatý</a:t>
            </a:r>
          </a:p>
          <a:p>
            <a:pPr marL="228600" indent="-228600">
              <a:buAutoNum type="arabicPeriod"/>
            </a:pPr>
            <a:endParaRPr lang="sk-SK" sz="1100" dirty="0"/>
          </a:p>
          <a:p>
            <a:r>
              <a:rPr lang="sk-SK" sz="1100" dirty="0"/>
              <a:t>  </a:t>
            </a:r>
            <a:r>
              <a:rPr lang="sk-SK" sz="1100" dirty="0" err="1"/>
              <a:t>Csabi</a:t>
            </a:r>
            <a:r>
              <a:rPr lang="sk-SK" sz="1100" dirty="0"/>
              <a:t> </a:t>
            </a:r>
            <a:r>
              <a:rPr lang="sk-SK" sz="1100" dirty="0" err="1"/>
              <a:t>Ötv</a:t>
            </a:r>
            <a:r>
              <a:rPr lang="el-GR" sz="1100" dirty="0"/>
              <a:t>ὅ</a:t>
            </a:r>
            <a:r>
              <a:rPr lang="sk-SK" sz="1100" dirty="0"/>
              <a:t>s, 5.A</a:t>
            </a:r>
          </a:p>
          <a:p>
            <a:pPr marL="228600" indent="-228600">
              <a:buAutoNum type="arabicPeriod"/>
            </a:pPr>
            <a:r>
              <a:rPr lang="sk-SK" sz="1100" dirty="0"/>
              <a:t>Mobil   2. TV program – </a:t>
            </a:r>
            <a:r>
              <a:rPr lang="sk-SK" sz="1100" dirty="0" err="1"/>
              <a:t>Shrek</a:t>
            </a:r>
            <a:endParaRPr lang="sk-SK" sz="1100" dirty="0"/>
          </a:p>
          <a:p>
            <a:pPr marL="228600" indent="-228600">
              <a:buAutoNum type="arabicPeriod"/>
            </a:pPr>
            <a:endParaRPr lang="sk-SK" sz="1100" dirty="0"/>
          </a:p>
          <a:p>
            <a:r>
              <a:rPr lang="sk-SK" sz="1100" dirty="0"/>
              <a:t>   Sofia </a:t>
            </a:r>
            <a:r>
              <a:rPr lang="sk-SK" sz="1100" dirty="0" err="1"/>
              <a:t>Weichpartová</a:t>
            </a:r>
            <a:r>
              <a:rPr lang="sk-SK" sz="1100" dirty="0"/>
              <a:t>, 5.A</a:t>
            </a:r>
          </a:p>
          <a:p>
            <a:pPr marL="228600" indent="-228600">
              <a:buAutoNum type="arabicPeriod"/>
            </a:pPr>
            <a:r>
              <a:rPr lang="sk-SK" sz="1100" dirty="0"/>
              <a:t>Najviac by ma potešilo veľmi veľa oblečenia.</a:t>
            </a:r>
          </a:p>
          <a:p>
            <a:pPr marL="228600" indent="-228600">
              <a:buAutoNum type="arabicPeriod"/>
            </a:pPr>
            <a:r>
              <a:rPr lang="sk-SK" sz="1100" dirty="0"/>
              <a:t>Obľúbený program je </a:t>
            </a:r>
            <a:r>
              <a:rPr lang="sk-SK" sz="1100" dirty="0" err="1"/>
              <a:t>Perinbaba</a:t>
            </a:r>
            <a:r>
              <a:rPr lang="sk-SK" sz="1100" dirty="0"/>
              <a:t>.</a:t>
            </a:r>
          </a:p>
          <a:p>
            <a:pPr marL="228600" indent="-228600">
              <a:buAutoNum type="arabicPeriod"/>
            </a:pPr>
            <a:endParaRPr lang="sk-SK" sz="1100" dirty="0"/>
          </a:p>
          <a:p>
            <a:r>
              <a:rPr lang="sk-SK" sz="1100" dirty="0"/>
              <a:t> Nikola Kahancová, 5.B</a:t>
            </a:r>
          </a:p>
          <a:p>
            <a:pPr marL="228600" indent="-228600">
              <a:buAutoNum type="arabicPeriod"/>
            </a:pPr>
            <a:r>
              <a:rPr lang="sk-SK" sz="1100" dirty="0"/>
              <a:t>Najviac by ma potešila pekná kniha, oblečenie alebo nejaké drobnosti.</a:t>
            </a:r>
          </a:p>
          <a:p>
            <a:pPr marL="228600" indent="-228600">
              <a:buAutoNum type="arabicPeriod"/>
            </a:pPr>
            <a:r>
              <a:rPr lang="sk-SK" sz="1100" dirty="0"/>
              <a:t>Mám rada Popolušku, Mrázik a iné.</a:t>
            </a:r>
          </a:p>
          <a:p>
            <a:pPr marL="228600" indent="-228600">
              <a:buAutoNum type="arabicPeriod"/>
            </a:pPr>
            <a:endParaRPr lang="sk-SK" sz="1100" dirty="0"/>
          </a:p>
          <a:p>
            <a:r>
              <a:rPr lang="sk-SK" sz="1100" dirty="0"/>
              <a:t>  Alex Kováč, 5.B</a:t>
            </a:r>
          </a:p>
          <a:p>
            <a:pPr marL="228600" indent="-228600">
              <a:buAutoNum type="arabicPeriod"/>
            </a:pPr>
            <a:r>
              <a:rPr lang="sk-SK" sz="1100" dirty="0"/>
              <a:t>Potešilo by ma napríklad aj pyžamo...</a:t>
            </a:r>
          </a:p>
          <a:p>
            <a:pPr marL="228600" indent="-228600">
              <a:buAutoNum type="arabicPeriod"/>
            </a:pPr>
            <a:r>
              <a:rPr lang="sk-SK" sz="1100" dirty="0"/>
              <a:t>Rád pozerám všetky rozprávky a filmy pre deti.</a:t>
            </a:r>
          </a:p>
          <a:p>
            <a:pPr marL="228600" indent="-228600">
              <a:buAutoNum type="arabicPeriod"/>
            </a:pPr>
            <a:endParaRPr lang="sk-SK" sz="1100" dirty="0"/>
          </a:p>
          <a:p>
            <a:r>
              <a:rPr lang="sk-SK" sz="1100" dirty="0"/>
              <a:t>   Marcel </a:t>
            </a:r>
            <a:r>
              <a:rPr lang="sk-SK" sz="1100" dirty="0" err="1"/>
              <a:t>Mastik</a:t>
            </a:r>
            <a:r>
              <a:rPr lang="sk-SK" sz="1100" dirty="0"/>
              <a:t>, 5.B</a:t>
            </a:r>
          </a:p>
          <a:p>
            <a:pPr marL="228600" indent="-228600">
              <a:buAutoNum type="arabicPeriod"/>
            </a:pPr>
            <a:r>
              <a:rPr lang="sk-SK" sz="1100" dirty="0"/>
              <a:t>Veľmi by som si želal kopačky.</a:t>
            </a:r>
          </a:p>
          <a:p>
            <a:pPr marL="228600" indent="-228600">
              <a:buAutoNum type="arabicPeriod"/>
            </a:pPr>
            <a:r>
              <a:rPr lang="sk-SK" sz="1100" dirty="0"/>
              <a:t>Najradšej mám </a:t>
            </a:r>
            <a:r>
              <a:rPr lang="sk-SK" sz="1100" dirty="0" err="1"/>
              <a:t>Perinbabu</a:t>
            </a:r>
            <a:r>
              <a:rPr lang="sk-SK" sz="1100" dirty="0"/>
              <a:t>.</a:t>
            </a:r>
          </a:p>
          <a:p>
            <a:pPr marL="228600" indent="-228600">
              <a:buAutoNum type="arabicPeriod"/>
            </a:pPr>
            <a:endParaRPr lang="sk-SK" sz="1100" dirty="0"/>
          </a:p>
          <a:p>
            <a:endParaRPr lang="sk-SK" sz="1100" dirty="0"/>
          </a:p>
          <a:p>
            <a:pPr marL="228600" indent="-228600">
              <a:buAutoNum type="arabicPeriod"/>
            </a:pPr>
            <a:endParaRPr lang="sk-SK" sz="1100" dirty="0"/>
          </a:p>
        </p:txBody>
      </p:sp>
    </p:spTree>
    <p:extLst>
      <p:ext uri="{BB962C8B-B14F-4D97-AF65-F5344CB8AC3E}">
        <p14:creationId xmlns:p14="http://schemas.microsoft.com/office/powerpoint/2010/main" val="26561970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descr="C:\Users\tarcova\Desktop\ANKA\Bez názvu.png"/>
          <p:cNvPicPr/>
          <p:nvPr/>
        </p:nvPicPr>
        <p:blipFill>
          <a:blip r:embed="rId2">
            <a:extLst>
              <a:ext uri="{28A0092B-C50C-407E-A947-70E740481C1C}">
                <a14:useLocalDpi xmlns:a14="http://schemas.microsoft.com/office/drawing/2010/main" val="0"/>
              </a:ext>
            </a:extLst>
          </a:blip>
          <a:srcRect/>
          <a:stretch>
            <a:fillRect/>
          </a:stretch>
        </p:blipFill>
        <p:spPr bwMode="auto">
          <a:xfrm>
            <a:off x="3839383" y="18414"/>
            <a:ext cx="5096589" cy="6769100"/>
          </a:xfrm>
          <a:prstGeom prst="rect">
            <a:avLst/>
          </a:prstGeom>
          <a:solidFill>
            <a:schemeClr val="accent1">
              <a:lumMod val="20000"/>
              <a:lumOff val="80000"/>
              <a:alpha val="70000"/>
            </a:schemeClr>
          </a:solidFill>
          <a:ln>
            <a:noFill/>
          </a:ln>
        </p:spPr>
      </p:pic>
      <p:sp>
        <p:nvSpPr>
          <p:cNvPr id="4" name="Ovál 3"/>
          <p:cNvSpPr/>
          <p:nvPr/>
        </p:nvSpPr>
        <p:spPr>
          <a:xfrm>
            <a:off x="7092062" y="4272375"/>
            <a:ext cx="1507209" cy="1425388"/>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5" name="Obdĺžnik 4"/>
          <p:cNvSpPr/>
          <p:nvPr/>
        </p:nvSpPr>
        <p:spPr>
          <a:xfrm>
            <a:off x="7269370" y="4418891"/>
            <a:ext cx="1331259" cy="1154162"/>
          </a:xfrm>
          <a:prstGeom prst="rect">
            <a:avLst/>
          </a:prstGeom>
        </p:spPr>
        <p:txBody>
          <a:bodyPr wrap="square">
            <a:spAutoFit/>
          </a:bodyPr>
          <a:lstStyle/>
          <a:p>
            <a:pPr>
              <a:lnSpc>
                <a:spcPct val="115000"/>
              </a:lnSpc>
              <a:spcAft>
                <a:spcPts val="1000"/>
              </a:spcAft>
            </a:pPr>
            <a:r>
              <a:rPr lang="sk-SK" sz="1000" dirty="0">
                <a:latin typeface="Arial" panose="020B0604020202020204" pitchFamily="34" charset="0"/>
                <a:ea typeface="Calibri" panose="020F0502020204030204" pitchFamily="34" charset="0"/>
                <a:cs typeface="Times New Roman" panose="02020603050405020304" pitchFamily="18" charset="0"/>
              </a:rPr>
              <a:t>Ja som malý vinšovník, zavinšujem ako nik. Šťastie, zdravie rodine, nech všetko zlé pominie. </a:t>
            </a:r>
            <a:endParaRPr lang="sk-SK" sz="1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6" name="Obdĺžnik 5"/>
          <p:cNvSpPr/>
          <p:nvPr/>
        </p:nvSpPr>
        <p:spPr>
          <a:xfrm>
            <a:off x="2519746" y="5163244"/>
            <a:ext cx="219932" cy="246221"/>
          </a:xfrm>
          <a:prstGeom prst="rect">
            <a:avLst/>
          </a:prstGeom>
        </p:spPr>
        <p:txBody>
          <a:bodyPr wrap="none">
            <a:spAutoFit/>
          </a:bodyPr>
          <a:lstStyle/>
          <a:p>
            <a:pPr algn="ctr">
              <a:spcAft>
                <a:spcPts val="1000"/>
              </a:spcAft>
            </a:pPr>
            <a:r>
              <a:rPr lang="sk-SK" sz="1000" dirty="0">
                <a:latin typeface="Arial" panose="020B0604020202020204" pitchFamily="34" charset="0"/>
                <a:ea typeface="Calibri" panose="020F0502020204030204" pitchFamily="34" charset="0"/>
                <a:cs typeface="Arial" panose="020B0604020202020204" pitchFamily="34" charset="0"/>
              </a:rPr>
              <a:t>.</a:t>
            </a:r>
          </a:p>
        </p:txBody>
      </p:sp>
      <p:sp>
        <p:nvSpPr>
          <p:cNvPr id="7" name="Ovál 6"/>
          <p:cNvSpPr/>
          <p:nvPr/>
        </p:nvSpPr>
        <p:spPr>
          <a:xfrm>
            <a:off x="4298240" y="2367121"/>
            <a:ext cx="1358153" cy="1210236"/>
          </a:xfrm>
          <a:prstGeom prst="ellipse">
            <a:avLst/>
          </a:prstGeom>
          <a:solidFill>
            <a:srgbClr val="FF33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9" name="BlokTextu 8"/>
          <p:cNvSpPr txBox="1"/>
          <p:nvPr/>
        </p:nvSpPr>
        <p:spPr>
          <a:xfrm>
            <a:off x="4394435" y="2618296"/>
            <a:ext cx="1433036" cy="707886"/>
          </a:xfrm>
          <a:prstGeom prst="rect">
            <a:avLst/>
          </a:prstGeom>
          <a:noFill/>
        </p:spPr>
        <p:txBody>
          <a:bodyPr wrap="square" rtlCol="0">
            <a:spAutoFit/>
          </a:bodyPr>
          <a:lstStyle/>
          <a:p>
            <a:r>
              <a:rPr lang="sk-SK" sz="1000" dirty="0">
                <a:latin typeface="Arial" panose="020B0604020202020204" pitchFamily="34" charset="0"/>
                <a:ea typeface="Calibri" panose="020F0502020204030204" pitchFamily="34" charset="0"/>
                <a:cs typeface="Arial" panose="020B0604020202020204" pitchFamily="34" charset="0"/>
              </a:rPr>
              <a:t>Veselé a krásne, radostné a šťastné, príjemné a milé vianočné sviatky</a:t>
            </a:r>
            <a:endParaRPr lang="sk-SK" sz="1000" dirty="0">
              <a:latin typeface="Arial" panose="020B0604020202020204" pitchFamily="34" charset="0"/>
              <a:cs typeface="Arial" panose="020B0604020202020204" pitchFamily="34" charset="0"/>
            </a:endParaRPr>
          </a:p>
        </p:txBody>
      </p:sp>
      <p:sp>
        <p:nvSpPr>
          <p:cNvPr id="12" name="Ovál 11"/>
          <p:cNvSpPr/>
          <p:nvPr/>
        </p:nvSpPr>
        <p:spPr>
          <a:xfrm>
            <a:off x="5870282" y="1337305"/>
            <a:ext cx="1462848" cy="1463944"/>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solidFill>
                <a:srgbClr val="FFFF00"/>
              </a:solidFill>
            </a:endParaRPr>
          </a:p>
        </p:txBody>
      </p:sp>
      <p:sp>
        <p:nvSpPr>
          <p:cNvPr id="13" name="Ovál 12"/>
          <p:cNvSpPr/>
          <p:nvPr/>
        </p:nvSpPr>
        <p:spPr>
          <a:xfrm>
            <a:off x="3919005" y="4995972"/>
            <a:ext cx="1629670" cy="1342878"/>
          </a:xfrm>
          <a:prstGeom prst="ellipse">
            <a:avLst/>
          </a:prstGeom>
          <a:solidFill>
            <a:srgbClr val="FF66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5" name="BlokTextu 14"/>
          <p:cNvSpPr txBox="1"/>
          <p:nvPr/>
        </p:nvSpPr>
        <p:spPr>
          <a:xfrm>
            <a:off x="4116822" y="5156925"/>
            <a:ext cx="1334696" cy="1015663"/>
          </a:xfrm>
          <a:prstGeom prst="rect">
            <a:avLst/>
          </a:prstGeom>
          <a:noFill/>
        </p:spPr>
        <p:txBody>
          <a:bodyPr wrap="square" rtlCol="0">
            <a:spAutoFit/>
          </a:bodyPr>
          <a:lstStyle/>
          <a:p>
            <a:r>
              <a:rPr lang="sk-SK" sz="1000" dirty="0">
                <a:solidFill>
                  <a:prstClr val="black"/>
                </a:solidFill>
                <a:latin typeface="Arial" panose="020B0604020202020204" pitchFamily="34" charset="0"/>
                <a:ea typeface="Calibri" panose="020F0502020204030204" pitchFamily="34" charset="0"/>
                <a:cs typeface="Arial" panose="020B0604020202020204" pitchFamily="34" charset="0"/>
              </a:rPr>
              <a:t>V novom roku, moji milí, lásky, blaha, zdravia, sily, úspechov a šťastia veľa z  úprimného srdca želám.</a:t>
            </a:r>
            <a:endParaRPr lang="sk-SK" dirty="0"/>
          </a:p>
        </p:txBody>
      </p:sp>
      <p:sp>
        <p:nvSpPr>
          <p:cNvPr id="16" name="BlokTextu 15"/>
          <p:cNvSpPr txBox="1"/>
          <p:nvPr/>
        </p:nvSpPr>
        <p:spPr>
          <a:xfrm>
            <a:off x="5310058" y="1560027"/>
            <a:ext cx="2602042" cy="1031051"/>
          </a:xfrm>
          <a:prstGeom prst="rect">
            <a:avLst/>
          </a:prstGeom>
          <a:noFill/>
        </p:spPr>
        <p:txBody>
          <a:bodyPr wrap="square" rtlCol="0">
            <a:spAutoFit/>
          </a:bodyPr>
          <a:lstStyle/>
          <a:p>
            <a:pPr algn="ctr">
              <a:spcAft>
                <a:spcPts val="1000"/>
              </a:spcAft>
            </a:pPr>
            <a:r>
              <a:rPr lang="sk-SK" sz="900" dirty="0">
                <a:solidFill>
                  <a:prstClr val="black"/>
                </a:solidFill>
                <a:latin typeface="Arial" panose="020B0604020202020204" pitchFamily="34" charset="0"/>
                <a:ea typeface="Calibri" panose="020F0502020204030204" pitchFamily="34" charset="0"/>
                <a:cs typeface="Arial" panose="020B0604020202020204" pitchFamily="34" charset="0"/>
              </a:rPr>
              <a:t>Nech Ťa v novom roku</a:t>
            </a:r>
          </a:p>
          <a:p>
            <a:pPr algn="ctr">
              <a:spcAft>
                <a:spcPts val="1000"/>
              </a:spcAft>
            </a:pPr>
            <a:r>
              <a:rPr lang="sk-SK" sz="900" dirty="0">
                <a:solidFill>
                  <a:prstClr val="black"/>
                </a:solidFill>
                <a:latin typeface="Arial" panose="020B0604020202020204" pitchFamily="34" charset="0"/>
                <a:ea typeface="Calibri" panose="020F0502020204030204" pitchFamily="34" charset="0"/>
                <a:cs typeface="Arial" panose="020B0604020202020204" pitchFamily="34" charset="0"/>
              </a:rPr>
              <a:t> stretnú na každom kroku </a:t>
            </a:r>
          </a:p>
          <a:p>
            <a:pPr algn="ctr">
              <a:spcAft>
                <a:spcPts val="1000"/>
              </a:spcAft>
            </a:pPr>
            <a:r>
              <a:rPr lang="sk-SK" sz="900" dirty="0">
                <a:solidFill>
                  <a:prstClr val="black"/>
                </a:solidFill>
                <a:latin typeface="Arial" panose="020B0604020202020204" pitchFamily="34" charset="0"/>
                <a:ea typeface="Calibri" panose="020F0502020204030204" pitchFamily="34" charset="0"/>
                <a:cs typeface="Arial" panose="020B0604020202020204" pitchFamily="34" charset="0"/>
              </a:rPr>
              <a:t>iba príjemné veci,</a:t>
            </a:r>
          </a:p>
          <a:p>
            <a:pPr algn="ctr">
              <a:spcAft>
                <a:spcPts val="1000"/>
              </a:spcAft>
            </a:pPr>
            <a:r>
              <a:rPr lang="sk-SK" sz="900" dirty="0">
                <a:solidFill>
                  <a:prstClr val="black"/>
                </a:solidFill>
                <a:latin typeface="Arial" panose="020B0604020202020204" pitchFamily="34" charset="0"/>
                <a:ea typeface="Calibri" panose="020F0502020204030204" pitchFamily="34" charset="0"/>
                <a:cs typeface="Arial" panose="020B0604020202020204" pitchFamily="34" charset="0"/>
              </a:rPr>
              <a:t> aké si prajeme všetci</a:t>
            </a:r>
            <a:endParaRPr lang="sk-SK" sz="900" dirty="0"/>
          </a:p>
        </p:txBody>
      </p:sp>
      <p:sp>
        <p:nvSpPr>
          <p:cNvPr id="17" name="Ovál 16"/>
          <p:cNvSpPr/>
          <p:nvPr/>
        </p:nvSpPr>
        <p:spPr>
          <a:xfrm>
            <a:off x="5097899" y="3326183"/>
            <a:ext cx="1999572" cy="1837061"/>
          </a:xfrm>
          <a:prstGeom prst="ellipse">
            <a:avLst/>
          </a:prstGeom>
          <a:solidFill>
            <a:srgbClr val="00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8" name="BlokTextu 17"/>
          <p:cNvSpPr txBox="1"/>
          <p:nvPr/>
        </p:nvSpPr>
        <p:spPr>
          <a:xfrm>
            <a:off x="5171191" y="3618238"/>
            <a:ext cx="1882359" cy="1481175"/>
          </a:xfrm>
          <a:prstGeom prst="rect">
            <a:avLst/>
          </a:prstGeom>
          <a:noFill/>
        </p:spPr>
        <p:txBody>
          <a:bodyPr wrap="square" rtlCol="0">
            <a:spAutoFit/>
          </a:bodyPr>
          <a:lstStyle/>
          <a:p>
            <a:pPr algn="ctr">
              <a:lnSpc>
                <a:spcPct val="115000"/>
              </a:lnSpc>
              <a:spcAft>
                <a:spcPts val="1000"/>
              </a:spcAft>
            </a:pPr>
            <a:r>
              <a:rPr lang="sk-SK" sz="900" dirty="0" err="1">
                <a:latin typeface="Arial" panose="020B0604020202020204" pitchFamily="34" charset="0"/>
                <a:ea typeface="Calibri" panose="020F0502020204030204" pitchFamily="34" charset="0"/>
                <a:cs typeface="Arial" panose="020B0604020202020204" pitchFamily="34" charset="0"/>
              </a:rPr>
              <a:t>Mačanka</a:t>
            </a:r>
            <a:r>
              <a:rPr lang="sk-SK" sz="900" dirty="0">
                <a:latin typeface="Arial" panose="020B0604020202020204" pitchFamily="34" charset="0"/>
                <a:ea typeface="Calibri" panose="020F0502020204030204" pitchFamily="34" charset="0"/>
                <a:cs typeface="Arial" panose="020B0604020202020204" pitchFamily="34" charset="0"/>
              </a:rPr>
              <a:t> </a:t>
            </a:r>
            <a:r>
              <a:rPr lang="sk-SK" sz="900" dirty="0" err="1">
                <a:latin typeface="Arial" panose="020B0604020202020204" pitchFamily="34" charset="0"/>
                <a:ea typeface="Calibri" panose="020F0502020204030204" pitchFamily="34" charset="0"/>
                <a:cs typeface="Arial" panose="020B0604020202020204" pitchFamily="34" charset="0"/>
              </a:rPr>
              <a:t>sja</a:t>
            </a:r>
            <a:r>
              <a:rPr lang="sk-SK" sz="900" dirty="0">
                <a:latin typeface="Arial" panose="020B0604020202020204" pitchFamily="34" charset="0"/>
                <a:ea typeface="Calibri" panose="020F0502020204030204" pitchFamily="34" charset="0"/>
                <a:cs typeface="Arial" panose="020B0604020202020204" pitchFamily="34" charset="0"/>
              </a:rPr>
              <a:t> </a:t>
            </a:r>
            <a:r>
              <a:rPr lang="sk-SK" sz="900" dirty="0" err="1">
                <a:latin typeface="Arial" panose="020B0604020202020204" pitchFamily="34" charset="0"/>
                <a:ea typeface="Calibri" panose="020F0502020204030204" pitchFamily="34" charset="0"/>
                <a:cs typeface="Arial" panose="020B0604020202020204" pitchFamily="34" charset="0"/>
              </a:rPr>
              <a:t>kolotit</a:t>
            </a:r>
            <a:r>
              <a:rPr lang="sk-SK" sz="900" dirty="0">
                <a:latin typeface="Arial" panose="020B0604020202020204" pitchFamily="34" charset="0"/>
                <a:ea typeface="Calibri" panose="020F0502020204030204" pitchFamily="34" charset="0"/>
                <a:cs typeface="Arial" panose="020B0604020202020204" pitchFamily="34" charset="0"/>
              </a:rPr>
              <a:t>, </a:t>
            </a:r>
            <a:r>
              <a:rPr lang="sk-SK" sz="900" dirty="0" err="1">
                <a:latin typeface="Arial" panose="020B0604020202020204" pitchFamily="34" charset="0"/>
                <a:ea typeface="Calibri" panose="020F0502020204030204" pitchFamily="34" charset="0"/>
                <a:cs typeface="Arial" panose="020B0604020202020204" pitchFamily="34" charset="0"/>
              </a:rPr>
              <a:t>perohy</a:t>
            </a:r>
            <a:r>
              <a:rPr lang="sk-SK" sz="900" dirty="0">
                <a:latin typeface="Arial" panose="020B0604020202020204" pitchFamily="34" charset="0"/>
                <a:ea typeface="Calibri" panose="020F0502020204030204" pitchFamily="34" charset="0"/>
                <a:cs typeface="Arial" panose="020B0604020202020204" pitchFamily="34" charset="0"/>
              </a:rPr>
              <a:t> </a:t>
            </a:r>
            <a:r>
              <a:rPr lang="sk-SK" sz="900" dirty="0" err="1">
                <a:latin typeface="Arial" panose="020B0604020202020204" pitchFamily="34" charset="0"/>
                <a:ea typeface="Calibri" panose="020F0502020204030204" pitchFamily="34" charset="0"/>
                <a:cs typeface="Arial" panose="020B0604020202020204" pitchFamily="34" charset="0"/>
              </a:rPr>
              <a:t>sja</a:t>
            </a:r>
            <a:r>
              <a:rPr lang="sk-SK" sz="900" dirty="0">
                <a:latin typeface="Arial" panose="020B0604020202020204" pitchFamily="34" charset="0"/>
                <a:ea typeface="Calibri" panose="020F0502020204030204" pitchFamily="34" charset="0"/>
                <a:cs typeface="Arial" panose="020B0604020202020204" pitchFamily="34" charset="0"/>
              </a:rPr>
              <a:t> </a:t>
            </a:r>
            <a:r>
              <a:rPr lang="sk-SK" sz="900" dirty="0" err="1">
                <a:latin typeface="Arial" panose="020B0604020202020204" pitchFamily="34" charset="0"/>
                <a:ea typeface="Calibri" panose="020F0502020204030204" pitchFamily="34" charset="0"/>
                <a:cs typeface="Arial" panose="020B0604020202020204" pitchFamily="34" charset="0"/>
              </a:rPr>
              <a:t>pravľat</a:t>
            </a:r>
            <a:r>
              <a:rPr lang="sk-SK" sz="900" dirty="0">
                <a:latin typeface="Arial" panose="020B0604020202020204" pitchFamily="34" charset="0"/>
                <a:ea typeface="Calibri" panose="020F0502020204030204" pitchFamily="34" charset="0"/>
                <a:cs typeface="Arial" panose="020B0604020202020204" pitchFamily="34" charset="0"/>
              </a:rPr>
              <a:t>, </a:t>
            </a:r>
            <a:r>
              <a:rPr lang="sk-SK" sz="900" dirty="0" err="1">
                <a:latin typeface="Arial" panose="020B0604020202020204" pitchFamily="34" charset="0"/>
                <a:ea typeface="Calibri" panose="020F0502020204030204" pitchFamily="34" charset="0"/>
                <a:cs typeface="Arial" panose="020B0604020202020204" pitchFamily="34" charset="0"/>
              </a:rPr>
              <a:t>bobaľky</a:t>
            </a:r>
            <a:r>
              <a:rPr lang="sk-SK" sz="900" dirty="0">
                <a:latin typeface="Arial" panose="020B0604020202020204" pitchFamily="34" charset="0"/>
                <a:ea typeface="Calibri" panose="020F0502020204030204" pitchFamily="34" charset="0"/>
                <a:cs typeface="Arial" panose="020B0604020202020204" pitchFamily="34" charset="0"/>
              </a:rPr>
              <a:t> </a:t>
            </a:r>
            <a:r>
              <a:rPr lang="sk-SK" sz="900" dirty="0" err="1">
                <a:latin typeface="Arial" panose="020B0604020202020204" pitchFamily="34" charset="0"/>
                <a:ea typeface="Calibri" panose="020F0502020204030204" pitchFamily="34" charset="0"/>
                <a:cs typeface="Arial" panose="020B0604020202020204" pitchFamily="34" charset="0"/>
              </a:rPr>
              <a:t>sja</a:t>
            </a:r>
            <a:r>
              <a:rPr lang="sk-SK" sz="900" dirty="0">
                <a:latin typeface="Arial" panose="020B0604020202020204" pitchFamily="34" charset="0"/>
                <a:ea typeface="Calibri" panose="020F0502020204030204" pitchFamily="34" charset="0"/>
                <a:cs typeface="Arial" panose="020B0604020202020204" pitchFamily="34" charset="0"/>
              </a:rPr>
              <a:t> </a:t>
            </a:r>
            <a:r>
              <a:rPr lang="sk-SK" sz="900" dirty="0" err="1">
                <a:latin typeface="Arial" panose="020B0604020202020204" pitchFamily="34" charset="0"/>
                <a:ea typeface="Calibri" panose="020F0502020204030204" pitchFamily="34" charset="0"/>
                <a:cs typeface="Arial" panose="020B0604020202020204" pitchFamily="34" charset="0"/>
              </a:rPr>
              <a:t>mačajuť</a:t>
            </a:r>
            <a:r>
              <a:rPr lang="sk-SK" sz="900" dirty="0">
                <a:latin typeface="Arial" panose="020B0604020202020204" pitchFamily="34" charset="0"/>
                <a:ea typeface="Calibri" panose="020F0502020204030204" pitchFamily="34" charset="0"/>
                <a:cs typeface="Arial" panose="020B0604020202020204" pitchFamily="34" charset="0"/>
              </a:rPr>
              <a:t>, </a:t>
            </a:r>
            <a:r>
              <a:rPr lang="sk-SK" sz="900" dirty="0" err="1">
                <a:latin typeface="Arial" panose="020B0604020202020204" pitchFamily="34" charset="0"/>
                <a:ea typeface="Calibri" panose="020F0502020204030204" pitchFamily="34" charset="0"/>
                <a:cs typeface="Arial" panose="020B0604020202020204" pitchFamily="34" charset="0"/>
              </a:rPr>
              <a:t>slivčanka</a:t>
            </a:r>
            <a:r>
              <a:rPr lang="sk-SK" sz="900" dirty="0">
                <a:latin typeface="Arial" panose="020B0604020202020204" pitchFamily="34" charset="0"/>
                <a:ea typeface="Calibri" panose="020F0502020204030204" pitchFamily="34" charset="0"/>
                <a:cs typeface="Arial" panose="020B0604020202020204" pitchFamily="34" charset="0"/>
              </a:rPr>
              <a:t> </a:t>
            </a:r>
            <a:r>
              <a:rPr lang="sk-SK" sz="900" dirty="0" err="1">
                <a:latin typeface="Arial" panose="020B0604020202020204" pitchFamily="34" charset="0"/>
                <a:ea typeface="Calibri" panose="020F0502020204030204" pitchFamily="34" charset="0"/>
                <a:cs typeface="Arial" panose="020B0604020202020204" pitchFamily="34" charset="0"/>
              </a:rPr>
              <a:t>vypravjat</a:t>
            </a:r>
            <a:r>
              <a:rPr lang="sk-SK" sz="900" dirty="0">
                <a:latin typeface="Arial" panose="020B0604020202020204" pitchFamily="34" charset="0"/>
                <a:ea typeface="Calibri" panose="020F0502020204030204" pitchFamily="34" charset="0"/>
                <a:cs typeface="Arial" panose="020B0604020202020204" pitchFamily="34" charset="0"/>
              </a:rPr>
              <a:t>. Kapusta už navarená, ryba na </a:t>
            </a:r>
            <a:r>
              <a:rPr lang="sk-SK" sz="900" dirty="0" err="1">
                <a:latin typeface="Arial" panose="020B0604020202020204" pitchFamily="34" charset="0"/>
                <a:ea typeface="Calibri" panose="020F0502020204030204" pitchFamily="34" charset="0"/>
                <a:cs typeface="Arial" panose="020B0604020202020204" pitchFamily="34" charset="0"/>
              </a:rPr>
              <a:t>pecu</a:t>
            </a:r>
            <a:r>
              <a:rPr lang="sk-SK" sz="900" dirty="0">
                <a:latin typeface="Arial" panose="020B0604020202020204" pitchFamily="34" charset="0"/>
                <a:ea typeface="Calibri" panose="020F0502020204030204" pitchFamily="34" charset="0"/>
                <a:cs typeface="Arial" panose="020B0604020202020204" pitchFamily="34" charset="0"/>
              </a:rPr>
              <a:t> upečená. </a:t>
            </a:r>
            <a:r>
              <a:rPr lang="sk-SK" sz="900" dirty="0" err="1">
                <a:latin typeface="Arial" panose="020B0604020202020204" pitchFamily="34" charset="0"/>
                <a:ea typeface="Calibri" panose="020F0502020204030204" pitchFamily="34" charset="0"/>
                <a:cs typeface="Arial" panose="020B0604020202020204" pitchFamily="34" charset="0"/>
              </a:rPr>
              <a:t>Cilyj</a:t>
            </a:r>
            <a:r>
              <a:rPr lang="sk-SK" sz="900" dirty="0">
                <a:latin typeface="Arial" panose="020B0604020202020204" pitchFamily="34" charset="0"/>
                <a:ea typeface="Calibri" panose="020F0502020204030204" pitchFamily="34" charset="0"/>
                <a:cs typeface="Arial" panose="020B0604020202020204" pitchFamily="34" charset="0"/>
              </a:rPr>
              <a:t> svit za </a:t>
            </a:r>
            <a:r>
              <a:rPr lang="sk-SK" sz="900" dirty="0" err="1">
                <a:latin typeface="Arial" panose="020B0604020202020204" pitchFamily="34" charset="0"/>
                <a:ea typeface="Calibri" panose="020F0502020204030204" pitchFamily="34" charset="0"/>
                <a:cs typeface="Arial" panose="020B0604020202020204" pitchFamily="34" charset="0"/>
              </a:rPr>
              <a:t>stil</a:t>
            </a:r>
            <a:r>
              <a:rPr lang="sk-SK" sz="900" dirty="0">
                <a:latin typeface="Arial" panose="020B0604020202020204" pitchFamily="34" charset="0"/>
                <a:ea typeface="Calibri" panose="020F0502020204030204" pitchFamily="34" charset="0"/>
                <a:cs typeface="Arial" panose="020B0604020202020204" pitchFamily="34" charset="0"/>
              </a:rPr>
              <a:t> </a:t>
            </a:r>
            <a:r>
              <a:rPr lang="sk-SK" sz="900" dirty="0" err="1">
                <a:latin typeface="Arial" panose="020B0604020202020204" pitchFamily="34" charset="0"/>
                <a:ea typeface="Calibri" panose="020F0502020204030204" pitchFamily="34" charset="0"/>
                <a:cs typeface="Arial" panose="020B0604020202020204" pitchFamily="34" charset="0"/>
              </a:rPr>
              <a:t>sidaje</a:t>
            </a:r>
            <a:r>
              <a:rPr lang="sk-SK" sz="900" dirty="0">
                <a:latin typeface="Arial" panose="020B0604020202020204" pitchFamily="34" charset="0"/>
                <a:ea typeface="Calibri" panose="020F0502020204030204" pitchFamily="34" charset="0"/>
                <a:cs typeface="Arial" panose="020B0604020202020204" pitchFamily="34" charset="0"/>
              </a:rPr>
              <a:t>. </a:t>
            </a:r>
            <a:r>
              <a:rPr lang="sk-SK" sz="900" dirty="0" err="1">
                <a:latin typeface="Arial" panose="020B0604020202020204" pitchFamily="34" charset="0"/>
                <a:ea typeface="Calibri" panose="020F0502020204030204" pitchFamily="34" charset="0"/>
                <a:cs typeface="Arial" panose="020B0604020202020204" pitchFamily="34" charset="0"/>
              </a:rPr>
              <a:t>Isus</a:t>
            </a:r>
            <a:r>
              <a:rPr lang="sk-SK" sz="900" dirty="0">
                <a:latin typeface="Arial" panose="020B0604020202020204" pitchFamily="34" charset="0"/>
                <a:ea typeface="Calibri" panose="020F0502020204030204" pitchFamily="34" charset="0"/>
                <a:cs typeface="Arial" panose="020B0604020202020204" pitchFamily="34" charset="0"/>
              </a:rPr>
              <a:t> </a:t>
            </a:r>
            <a:r>
              <a:rPr lang="sk-SK" sz="900" dirty="0" err="1">
                <a:latin typeface="Arial" panose="020B0604020202020204" pitchFamily="34" charset="0"/>
                <a:ea typeface="Calibri" panose="020F0502020204030204" pitchFamily="34" charset="0"/>
                <a:cs typeface="Arial" panose="020B0604020202020204" pitchFamily="34" charset="0"/>
              </a:rPr>
              <a:t>Christos</a:t>
            </a:r>
            <a:r>
              <a:rPr lang="sk-SK" sz="900" dirty="0">
                <a:latin typeface="Arial" panose="020B0604020202020204" pitchFamily="34" charset="0"/>
                <a:ea typeface="Calibri" panose="020F0502020204030204" pitchFamily="34" charset="0"/>
                <a:cs typeface="Arial" panose="020B0604020202020204" pitchFamily="34" charset="0"/>
              </a:rPr>
              <a:t> </a:t>
            </a:r>
            <a:r>
              <a:rPr lang="sk-SK" sz="900" dirty="0" err="1">
                <a:latin typeface="Arial" panose="020B0604020202020204" pitchFamily="34" charset="0"/>
                <a:ea typeface="Calibri" panose="020F0502020204030204" pitchFamily="34" charset="0"/>
                <a:cs typeface="Arial" panose="020B0604020202020204" pitchFamily="34" charset="0"/>
              </a:rPr>
              <a:t>sja</a:t>
            </a:r>
            <a:r>
              <a:rPr lang="sk-SK" sz="900" dirty="0">
                <a:latin typeface="Arial" panose="020B0604020202020204" pitchFamily="34" charset="0"/>
                <a:ea typeface="Calibri" panose="020F0502020204030204" pitchFamily="34" charset="0"/>
                <a:cs typeface="Arial" panose="020B0604020202020204" pitchFamily="34" charset="0"/>
              </a:rPr>
              <a:t> </a:t>
            </a:r>
            <a:r>
              <a:rPr lang="sk-SK" sz="900" dirty="0" err="1">
                <a:latin typeface="Arial" panose="020B0604020202020204" pitchFamily="34" charset="0"/>
                <a:ea typeface="Calibri" panose="020F0502020204030204" pitchFamily="34" charset="0"/>
                <a:cs typeface="Arial" panose="020B0604020202020204" pitchFamily="34" charset="0"/>
              </a:rPr>
              <a:t>roždaje</a:t>
            </a:r>
            <a:r>
              <a:rPr lang="sk-SK" sz="900" dirty="0">
                <a:latin typeface="Arial" panose="020B0604020202020204" pitchFamily="34" charset="0"/>
                <a:ea typeface="Calibri" panose="020F0502020204030204" pitchFamily="34" charset="0"/>
                <a:cs typeface="Arial" panose="020B0604020202020204" pitchFamily="34" charset="0"/>
              </a:rPr>
              <a:t>. Bohom </a:t>
            </a:r>
            <a:r>
              <a:rPr lang="sk-SK" sz="900" dirty="0" err="1">
                <a:latin typeface="Arial" panose="020B0604020202020204" pitchFamily="34" charset="0"/>
                <a:ea typeface="Calibri" panose="020F0502020204030204" pitchFamily="34" charset="0"/>
                <a:cs typeface="Arial" panose="020B0604020202020204" pitchFamily="34" charset="0"/>
              </a:rPr>
              <a:t>požehnany</a:t>
            </a:r>
            <a:r>
              <a:rPr lang="sk-SK" sz="900" dirty="0">
                <a:latin typeface="Arial" panose="020B0604020202020204" pitchFamily="34" charset="0"/>
                <a:ea typeface="Calibri" panose="020F0502020204030204" pitchFamily="34" charset="0"/>
                <a:cs typeface="Arial" panose="020B0604020202020204" pitchFamily="34" charset="0"/>
              </a:rPr>
              <a:t> </a:t>
            </a:r>
            <a:r>
              <a:rPr lang="sk-SK" sz="900" dirty="0" err="1">
                <a:latin typeface="Arial" panose="020B0604020202020204" pitchFamily="34" charset="0"/>
                <a:ea typeface="Calibri" panose="020F0502020204030204" pitchFamily="34" charset="0"/>
                <a:cs typeface="Arial" panose="020B0604020202020204" pitchFamily="34" charset="0"/>
              </a:rPr>
              <a:t>sjata</a:t>
            </a:r>
            <a:r>
              <a:rPr lang="sk-SK" sz="900" dirty="0">
                <a:latin typeface="Arial" panose="020B0604020202020204" pitchFamily="34" charset="0"/>
                <a:ea typeface="Calibri" panose="020F0502020204030204" pitchFamily="34" charset="0"/>
                <a:cs typeface="Arial" panose="020B0604020202020204" pitchFamily="34" charset="0"/>
              </a:rPr>
              <a:t> želať</a:t>
            </a:r>
          </a:p>
          <a:p>
            <a:pPr algn="ctr">
              <a:lnSpc>
                <a:spcPct val="115000"/>
              </a:lnSpc>
              <a:spcAft>
                <a:spcPts val="1000"/>
              </a:spcAft>
            </a:pPr>
            <a:r>
              <a:rPr lang="sk-SK" sz="900" dirty="0">
                <a:latin typeface="Arial" panose="020B0604020202020204" pitchFamily="34" charset="0"/>
                <a:ea typeface="Calibri" panose="020F0502020204030204" pitchFamily="34" charset="0"/>
                <a:cs typeface="Arial" panose="020B0604020202020204" pitchFamily="34" charset="0"/>
              </a:rPr>
              <a:t> redakčná rada.</a:t>
            </a:r>
          </a:p>
        </p:txBody>
      </p:sp>
      <p:sp>
        <p:nvSpPr>
          <p:cNvPr id="19" name="BlokTextu 18"/>
          <p:cNvSpPr txBox="1"/>
          <p:nvPr/>
        </p:nvSpPr>
        <p:spPr>
          <a:xfrm>
            <a:off x="8836714" y="6172588"/>
            <a:ext cx="2870200" cy="246221"/>
          </a:xfrm>
          <a:prstGeom prst="rect">
            <a:avLst/>
          </a:prstGeom>
          <a:noFill/>
        </p:spPr>
        <p:txBody>
          <a:bodyPr wrap="square" rtlCol="0">
            <a:spAutoFit/>
          </a:bodyPr>
          <a:lstStyle/>
          <a:p>
            <a:r>
              <a:rPr lang="sk-SK" sz="1000" dirty="0">
                <a:latin typeface="Arial" panose="020B0604020202020204" pitchFamily="34" charset="0"/>
                <a:cs typeface="Arial" panose="020B0604020202020204" pitchFamily="34" charset="0"/>
              </a:rPr>
              <a:t>grafická realizácia – Anka </a:t>
            </a:r>
            <a:r>
              <a:rPr lang="sk-SK" sz="1000" dirty="0" err="1">
                <a:latin typeface="Arial" panose="020B0604020202020204" pitchFamily="34" charset="0"/>
                <a:cs typeface="Arial" panose="020B0604020202020204" pitchFamily="34" charset="0"/>
              </a:rPr>
              <a:t>Tarčová</a:t>
            </a:r>
            <a:r>
              <a:rPr lang="sk-SK" sz="1000" dirty="0">
                <a:latin typeface="Arial" panose="020B0604020202020204" pitchFamily="34" charset="0"/>
                <a:cs typeface="Arial" panose="020B0604020202020204" pitchFamily="34" charset="0"/>
              </a:rPr>
              <a:t>, 6. A</a:t>
            </a:r>
          </a:p>
        </p:txBody>
      </p:sp>
      <p:sp>
        <p:nvSpPr>
          <p:cNvPr id="20" name="Obdĺžnik 19"/>
          <p:cNvSpPr/>
          <p:nvPr/>
        </p:nvSpPr>
        <p:spPr>
          <a:xfrm rot="20560178">
            <a:off x="1643303" y="772503"/>
            <a:ext cx="3881598" cy="838023"/>
          </a:xfrm>
          <a:prstGeom prst="rect">
            <a:avLst/>
          </a:prstGeom>
          <a:noFill/>
        </p:spPr>
        <p:txBody>
          <a:bodyPr wrap="none" lIns="91440" tIns="45720" rIns="91440" bIns="45720" numCol="1">
            <a:prstTxWarp prst="textWave2">
              <a:avLst/>
            </a:prstTxWarp>
            <a:spAutoFit/>
          </a:bodyPr>
          <a:lstStyle/>
          <a:p>
            <a:pPr algn="ctr"/>
            <a:r>
              <a:rPr lang="sk-SK" sz="5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Školský strom</a:t>
            </a:r>
          </a:p>
        </p:txBody>
      </p:sp>
      <p:sp>
        <p:nvSpPr>
          <p:cNvPr id="21" name="Obdĺžnik 20"/>
          <p:cNvSpPr/>
          <p:nvPr/>
        </p:nvSpPr>
        <p:spPr>
          <a:xfrm rot="1268272">
            <a:off x="6522392" y="1300534"/>
            <a:ext cx="4180608" cy="655178"/>
          </a:xfrm>
          <a:prstGeom prst="rect">
            <a:avLst/>
          </a:prstGeom>
          <a:noFill/>
        </p:spPr>
        <p:txBody>
          <a:bodyPr wrap="none" lIns="91440" tIns="45720" rIns="91440" bIns="45720" numCol="1">
            <a:prstTxWarp prst="textWave1">
              <a:avLst/>
            </a:prstTxWarp>
            <a:spAutoFit/>
          </a:bodyPr>
          <a:lstStyle/>
          <a:p>
            <a:pPr algn="ctr"/>
            <a:r>
              <a:rPr lang="sk-SK" sz="5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vianočných </a:t>
            </a:r>
          </a:p>
        </p:txBody>
      </p:sp>
      <p:sp>
        <p:nvSpPr>
          <p:cNvPr id="22" name="Obdĺžnik 21"/>
          <p:cNvSpPr/>
          <p:nvPr/>
        </p:nvSpPr>
        <p:spPr>
          <a:xfrm rot="1136579">
            <a:off x="8292419" y="2985261"/>
            <a:ext cx="2073140" cy="552437"/>
          </a:xfrm>
          <a:prstGeom prst="rect">
            <a:avLst/>
          </a:prstGeom>
          <a:noFill/>
        </p:spPr>
        <p:txBody>
          <a:bodyPr wrap="none" lIns="91440" tIns="45720" rIns="91440" bIns="45720" numCol="1">
            <a:prstTxWarp prst="textWave1">
              <a:avLst>
                <a:gd name="adj1" fmla="val 12500"/>
                <a:gd name="adj2" fmla="val -62"/>
              </a:avLst>
            </a:prstTxWarp>
            <a:spAutoFit/>
          </a:bodyPr>
          <a:lstStyle/>
          <a:p>
            <a:pPr algn="ctr"/>
            <a:r>
              <a:rPr lang="sk-SK" sz="5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želaní</a:t>
            </a:r>
          </a:p>
        </p:txBody>
      </p:sp>
      <p:sp>
        <p:nvSpPr>
          <p:cNvPr id="3" name="BlokTextu 2"/>
          <p:cNvSpPr txBox="1"/>
          <p:nvPr/>
        </p:nvSpPr>
        <p:spPr>
          <a:xfrm>
            <a:off x="2701977" y="147683"/>
            <a:ext cx="343364" cy="261610"/>
          </a:xfrm>
          <a:prstGeom prst="rect">
            <a:avLst/>
          </a:prstGeom>
          <a:noFill/>
        </p:spPr>
        <p:txBody>
          <a:bodyPr wrap="none" rtlCol="0">
            <a:spAutoFit/>
          </a:bodyPr>
          <a:lstStyle/>
          <a:p>
            <a:r>
              <a:rPr lang="sk-SK" sz="1100" dirty="0"/>
              <a:t>-8-</a:t>
            </a:r>
          </a:p>
        </p:txBody>
      </p:sp>
      <p:sp>
        <p:nvSpPr>
          <p:cNvPr id="8" name="BlokTextu 7"/>
          <p:cNvSpPr txBox="1"/>
          <p:nvPr/>
        </p:nvSpPr>
        <p:spPr>
          <a:xfrm>
            <a:off x="8836714" y="162794"/>
            <a:ext cx="840702" cy="261610"/>
          </a:xfrm>
          <a:prstGeom prst="rect">
            <a:avLst/>
          </a:prstGeom>
          <a:noFill/>
        </p:spPr>
        <p:txBody>
          <a:bodyPr wrap="square" rtlCol="0">
            <a:spAutoFit/>
          </a:bodyPr>
          <a:lstStyle/>
          <a:p>
            <a:r>
              <a:rPr lang="sk-SK" sz="1100" dirty="0"/>
              <a:t>-9-</a:t>
            </a:r>
          </a:p>
        </p:txBody>
      </p:sp>
      <p:sp>
        <p:nvSpPr>
          <p:cNvPr id="10" name="BlokTextu 9"/>
          <p:cNvSpPr txBox="1"/>
          <p:nvPr/>
        </p:nvSpPr>
        <p:spPr>
          <a:xfrm>
            <a:off x="542634" y="2591078"/>
            <a:ext cx="2561412" cy="2308324"/>
          </a:xfrm>
          <a:prstGeom prst="rect">
            <a:avLst/>
          </a:prstGeom>
          <a:noFill/>
          <a:ln>
            <a:solidFill>
              <a:srgbClr val="00B0F0"/>
            </a:solidFill>
          </a:ln>
        </p:spPr>
        <p:txBody>
          <a:bodyPr wrap="square" rtlCol="0">
            <a:spAutoFit/>
          </a:bodyPr>
          <a:lstStyle/>
          <a:p>
            <a:pPr algn="just"/>
            <a:r>
              <a:rPr lang="sk-SK" sz="1200" dirty="0">
                <a:latin typeface="Arial Narrow" panose="020B0606020202030204" pitchFamily="34" charset="0"/>
              </a:rPr>
              <a:t>Nikdy si tak neuvedomujeme cenu času, ako práve vtedy, keď sa jeden rok končí a druhý sa začína. Vstup do nového roka poskytuje príležitosť k zamysleniu sa. Využime ho k dobrému nasmerovaniu svojich ďalších krokov.  Nech je rok 2017 bohatý na lásku, šťastie, optimizmus, dobré predsavzatia a radosť zo života. Po celý rok more zdravia a oceán dobrej nálady všetkým žiakom, pedagogickým i  nepedagogickým pracovníkom našej školy želá redakčná rada</a:t>
            </a:r>
          </a:p>
        </p:txBody>
      </p:sp>
    </p:spTree>
    <p:extLst>
      <p:ext uri="{BB962C8B-B14F-4D97-AF65-F5344CB8AC3E}">
        <p14:creationId xmlns:p14="http://schemas.microsoft.com/office/powerpoint/2010/main" val="476065762"/>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ív Office">
  <a:themeElements>
    <a:clrScheme name="Motív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Motív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í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1296</TotalTime>
  <Words>2179</Words>
  <Application>Microsoft Office PowerPoint</Application>
  <PresentationFormat>Širokouhlá</PresentationFormat>
  <Paragraphs>169</Paragraphs>
  <Slides>8</Slides>
  <Notes>0</Notes>
  <HiddenSlides>0</HiddenSlides>
  <MMClips>0</MMClips>
  <ScaleCrop>false</ScaleCrop>
  <HeadingPairs>
    <vt:vector size="8" baseType="variant">
      <vt:variant>
        <vt:lpstr>Použité písma</vt:lpstr>
      </vt:variant>
      <vt:variant>
        <vt:i4>13</vt:i4>
      </vt:variant>
      <vt:variant>
        <vt:lpstr>Motív</vt:lpstr>
      </vt:variant>
      <vt:variant>
        <vt:i4>1</vt:i4>
      </vt:variant>
      <vt:variant>
        <vt:lpstr>Vložené servery OLE</vt:lpstr>
      </vt:variant>
      <vt:variant>
        <vt:i4>1</vt:i4>
      </vt:variant>
      <vt:variant>
        <vt:lpstr>Nadpisy snímok</vt:lpstr>
      </vt:variant>
      <vt:variant>
        <vt:i4>8</vt:i4>
      </vt:variant>
    </vt:vector>
  </HeadingPairs>
  <TitlesOfParts>
    <vt:vector size="23" baseType="lpstr">
      <vt:lpstr>ＭＳ Ｐゴシック</vt:lpstr>
      <vt:lpstr>arial</vt:lpstr>
      <vt:lpstr>arial</vt:lpstr>
      <vt:lpstr>Arial Black</vt:lpstr>
      <vt:lpstr>Arial Narrow</vt:lpstr>
      <vt:lpstr>Berlin Sans FB</vt:lpstr>
      <vt:lpstr>Calibri</vt:lpstr>
      <vt:lpstr>Calibri Light</vt:lpstr>
      <vt:lpstr>Comic Sans MS</vt:lpstr>
      <vt:lpstr>Garamond</vt:lpstr>
      <vt:lpstr>Lucida Handwriting</vt:lpstr>
      <vt:lpstr>Tahoma</vt:lpstr>
      <vt:lpstr>Times New Roman</vt:lpstr>
      <vt:lpstr>Motív Office</vt:lpstr>
      <vt:lpstr>Document</vt:lpstr>
      <vt:lpstr>Komenského kamarát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Komenského kamarát</dc:title>
  <dc:creator>Hrisenko</dc:creator>
  <cp:lastModifiedBy>skola</cp:lastModifiedBy>
  <cp:revision>198</cp:revision>
  <dcterms:created xsi:type="dcterms:W3CDTF">2016-11-26T17:32:52Z</dcterms:created>
  <dcterms:modified xsi:type="dcterms:W3CDTF">2018-11-30T07:48:19Z</dcterms:modified>
</cp:coreProperties>
</file>